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4" r:id="rId9"/>
    <p:sldId id="275" r:id="rId10"/>
    <p:sldId id="263" r:id="rId11"/>
    <p:sldId id="274" r:id="rId12"/>
    <p:sldId id="265" r:id="rId13"/>
    <p:sldId id="266" r:id="rId14"/>
    <p:sldId id="267" r:id="rId15"/>
    <p:sldId id="268" r:id="rId16"/>
    <p:sldId id="269" r:id="rId17"/>
    <p:sldId id="270" r:id="rId18"/>
    <p:sldId id="271" r:id="rId19"/>
    <p:sldId id="272"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Arial Nova"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969">
          <p15:clr>
            <a:srgbClr val="9AA0A6"/>
          </p15:clr>
        </p15:guide>
        <p15:guide id="2" orient="horz"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4Mc1tW+VbZ2Tn7QZZujWlMkCe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0066"/>
    <a:srgbClr val="FF99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8FEEE7-6C86-408D-9B0D-B8F2A133928B}">
  <a:tblStyle styleId="{1F8FEEE7-6C86-408D-9B0D-B8F2A133928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0061B3B-DEBF-412E-BA4F-DF34D93111B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72"/>
      </p:cViewPr>
      <p:guideLst>
        <p:guide pos="3969"/>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9662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048dd9255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048dd925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048dd9255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1048dd925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048dd9255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1048dd925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c9a9240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10c9a9240f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0c9a9240f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0c9a9240fb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6654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a:spLocks noGrp="1"/>
          </p:cNvSpPr>
          <p:nvPr>
            <p:ph type="pic" idx="2"/>
          </p:nvPr>
        </p:nvSpPr>
        <p:spPr>
          <a:xfrm>
            <a:off x="3887391" y="987426"/>
            <a:ext cx="4629150" cy="4873625"/>
          </a:xfrm>
          <a:prstGeom prst="rect">
            <a:avLst/>
          </a:prstGeom>
          <a:noFill/>
          <a:ln>
            <a:noFill/>
          </a:ln>
        </p:spPr>
      </p:sp>
      <p:sp>
        <p:nvSpPr>
          <p:cNvPr id="64" name="Google Shape;64;p23"/>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9296" y="889922"/>
            <a:ext cx="8984700" cy="3609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400"/>
              <a:buFont typeface="Arial"/>
              <a:buNone/>
            </a:pPr>
            <a:r>
              <a:rPr lang="es-CO" sz="4400" b="1">
                <a:solidFill>
                  <a:schemeClr val="lt1"/>
                </a:solidFill>
                <a:latin typeface="Arial"/>
                <a:ea typeface="Arial"/>
                <a:cs typeface="Arial"/>
                <a:sym typeface="Arial"/>
              </a:rPr>
              <a:t>Comité Institucional de Coordinación de Control Interno No.1</a:t>
            </a:r>
            <a:br>
              <a:rPr lang="es-CO" sz="4400" b="1">
                <a:solidFill>
                  <a:schemeClr val="lt1"/>
                </a:solidFill>
                <a:latin typeface="Arial"/>
                <a:ea typeface="Arial"/>
                <a:cs typeface="Arial"/>
                <a:sym typeface="Arial"/>
              </a:rPr>
            </a:br>
            <a:r>
              <a:rPr lang="es-CO" sz="4400" b="1">
                <a:solidFill>
                  <a:schemeClr val="lt1"/>
                </a:solidFill>
                <a:latin typeface="Arial"/>
                <a:ea typeface="Arial"/>
                <a:cs typeface="Arial"/>
                <a:sym typeface="Arial"/>
              </a:rPr>
              <a:t/>
            </a:r>
            <a:br>
              <a:rPr lang="es-CO" sz="4400" b="1">
                <a:solidFill>
                  <a:schemeClr val="lt1"/>
                </a:solidFill>
                <a:latin typeface="Arial"/>
                <a:ea typeface="Arial"/>
                <a:cs typeface="Arial"/>
                <a:sym typeface="Arial"/>
              </a:rPr>
            </a:br>
            <a:r>
              <a:rPr lang="es-CO" sz="4400" b="1">
                <a:solidFill>
                  <a:schemeClr val="lt1"/>
                </a:solidFill>
                <a:latin typeface="Arial"/>
                <a:ea typeface="Arial"/>
                <a:cs typeface="Arial"/>
                <a:sym typeface="Arial"/>
              </a:rPr>
              <a:t>Enero 25 de 2022</a:t>
            </a:r>
            <a:endParaRPr/>
          </a:p>
        </p:txBody>
      </p:sp>
      <p:sp>
        <p:nvSpPr>
          <p:cNvPr id="85" name="Google Shape;85;p1"/>
          <p:cNvSpPr txBox="1">
            <a:spLocks noGrp="1"/>
          </p:cNvSpPr>
          <p:nvPr>
            <p:ph type="subTitle" idx="1"/>
          </p:nvPr>
        </p:nvSpPr>
        <p:spPr>
          <a:xfrm>
            <a:off x="339077" y="5543810"/>
            <a:ext cx="6858000" cy="6177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rgbClr val="FFFFFF"/>
              </a:buClr>
              <a:buSzPts val="4000"/>
              <a:buNone/>
            </a:pPr>
            <a:r>
              <a:rPr lang="es-CO" sz="4000">
                <a:solidFill>
                  <a:srgbClr val="FFFFFF"/>
                </a:solidFill>
                <a:latin typeface="Century Gothic"/>
                <a:ea typeface="Century Gothic"/>
                <a:cs typeface="Century Gothic"/>
                <a:sym typeface="Century Gothic"/>
              </a:rPr>
              <a:t>Oficina de Control Interno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74977" y="-53824"/>
            <a:ext cx="906902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s-CO" sz="4000" b="1"/>
              <a:t>Cumplimiento PAA 31/12/2021</a:t>
            </a:r>
            <a:endParaRPr sz="4000"/>
          </a:p>
        </p:txBody>
      </p:sp>
      <p:sp>
        <p:nvSpPr>
          <p:cNvPr id="145" name="Google Shape;145;p8"/>
          <p:cNvSpPr txBox="1">
            <a:spLocks noGrp="1"/>
          </p:cNvSpPr>
          <p:nvPr>
            <p:ph type="body" idx="1"/>
          </p:nvPr>
        </p:nvSpPr>
        <p:spPr>
          <a:xfrm>
            <a:off x="290900" y="979722"/>
            <a:ext cx="8355900" cy="56568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s-CO" dirty="0"/>
              <a:t>Presentado jefe OCI 28 diciembre de 2021. </a:t>
            </a:r>
            <a:endParaRPr dirty="0"/>
          </a:p>
          <a:p>
            <a:pPr marL="0" lvl="0" indent="0" algn="just" rtl="0">
              <a:lnSpc>
                <a:spcPct val="90000"/>
              </a:lnSpc>
              <a:spcBef>
                <a:spcPts val="0"/>
              </a:spcBef>
              <a:spcAft>
                <a:spcPts val="0"/>
              </a:spcAft>
              <a:buClr>
                <a:schemeClr val="dk1"/>
              </a:buClr>
              <a:buSzPts val="2800"/>
              <a:buNone/>
            </a:pPr>
            <a:endParaRPr dirty="0"/>
          </a:p>
          <a:p>
            <a:pPr marL="0" lvl="0" indent="0" algn="just" rtl="0">
              <a:lnSpc>
                <a:spcPct val="90000"/>
              </a:lnSpc>
              <a:spcBef>
                <a:spcPts val="0"/>
              </a:spcBef>
              <a:spcAft>
                <a:spcPts val="0"/>
              </a:spcAft>
              <a:buClr>
                <a:schemeClr val="dk1"/>
              </a:buClr>
              <a:buSzPts val="2800"/>
              <a:buNone/>
            </a:pPr>
            <a:endParaRPr dirty="0"/>
          </a:p>
          <a:p>
            <a:pPr marL="0" lvl="0" indent="0" algn="just" rtl="0">
              <a:lnSpc>
                <a:spcPct val="90000"/>
              </a:lnSpc>
              <a:spcBef>
                <a:spcPts val="1000"/>
              </a:spcBef>
              <a:spcAft>
                <a:spcPts val="0"/>
              </a:spcAft>
              <a:buClr>
                <a:srgbClr val="FF0000"/>
              </a:buClr>
              <a:buSzPts val="2800"/>
              <a:buNone/>
            </a:pPr>
            <a:endParaRPr dirty="0"/>
          </a:p>
        </p:txBody>
      </p:sp>
      <p:sp>
        <p:nvSpPr>
          <p:cNvPr id="4" name="Rectángulo 3">
            <a:extLst>
              <a:ext uri="{FF2B5EF4-FFF2-40B4-BE49-F238E27FC236}">
                <a16:creationId xmlns:a16="http://schemas.microsoft.com/office/drawing/2014/main" id="{3F599FED-C67D-43DF-A454-6159E529CDD7}"/>
              </a:ext>
            </a:extLst>
          </p:cNvPr>
          <p:cNvSpPr/>
          <p:nvPr/>
        </p:nvSpPr>
        <p:spPr>
          <a:xfrm>
            <a:off x="231067" y="2851127"/>
            <a:ext cx="1176628" cy="1047108"/>
          </a:xfrm>
          <a:prstGeom prst="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s-CO" dirty="0">
                <a:solidFill>
                  <a:schemeClr val="tx1"/>
                </a:solidFill>
              </a:rPr>
              <a:t>Auditorías</a:t>
            </a:r>
          </a:p>
          <a:p>
            <a:pPr algn="ctr"/>
            <a:r>
              <a:rPr lang="es-CO" dirty="0">
                <a:solidFill>
                  <a:schemeClr val="tx1"/>
                </a:solidFill>
              </a:rPr>
              <a:t>3</a:t>
            </a:r>
          </a:p>
        </p:txBody>
      </p:sp>
      <p:sp>
        <p:nvSpPr>
          <p:cNvPr id="5" name="Rectángulo 4">
            <a:extLst>
              <a:ext uri="{FF2B5EF4-FFF2-40B4-BE49-F238E27FC236}">
                <a16:creationId xmlns:a16="http://schemas.microsoft.com/office/drawing/2014/main" id="{709E8A36-F28C-4351-B164-DD60073C0D66}"/>
              </a:ext>
            </a:extLst>
          </p:cNvPr>
          <p:cNvSpPr/>
          <p:nvPr/>
        </p:nvSpPr>
        <p:spPr>
          <a:xfrm>
            <a:off x="1879959" y="1697735"/>
            <a:ext cx="4470831" cy="533401"/>
          </a:xfrm>
          <a:prstGeom prst="rect">
            <a:avLst/>
          </a:prstGeom>
          <a:noFill/>
          <a:ln w="1905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s-CO" sz="1600" dirty="0">
                <a:solidFill>
                  <a:schemeClr val="tx1"/>
                </a:solidFill>
                <a:effectLst/>
                <a:latin typeface="Arial" panose="020B0604020202020204" pitchFamily="34" charset="0"/>
                <a:ea typeface="Arial" panose="020B0604020202020204" pitchFamily="34" charset="0"/>
              </a:rPr>
              <a:t>Procesos </a:t>
            </a:r>
            <a:r>
              <a:rPr lang="es-CO" sz="1600" dirty="0">
                <a:solidFill>
                  <a:schemeClr val="tx1"/>
                </a:solidFill>
                <a:effectLst/>
                <a:latin typeface="Arial" panose="020B0604020202020204" pitchFamily="34" charset="0"/>
                <a:ea typeface="Calibri" panose="020F0502020204030204" pitchFamily="34" charset="0"/>
              </a:rPr>
              <a:t>Administración y Mantenimiento de Parques y Escenarios</a:t>
            </a:r>
            <a:endParaRPr lang="es-CO" sz="1600" dirty="0">
              <a:solidFill>
                <a:schemeClr val="tx1"/>
              </a:solidFill>
            </a:endParaRPr>
          </a:p>
        </p:txBody>
      </p:sp>
      <p:sp>
        <p:nvSpPr>
          <p:cNvPr id="6" name="Rectángulo 5">
            <a:extLst>
              <a:ext uri="{FF2B5EF4-FFF2-40B4-BE49-F238E27FC236}">
                <a16:creationId xmlns:a16="http://schemas.microsoft.com/office/drawing/2014/main" id="{2BD96B6F-9ED5-4E6A-AD08-CB689328EABA}"/>
              </a:ext>
            </a:extLst>
          </p:cNvPr>
          <p:cNvSpPr/>
          <p:nvPr/>
        </p:nvSpPr>
        <p:spPr>
          <a:xfrm>
            <a:off x="1897628" y="3154029"/>
            <a:ext cx="4470831" cy="533401"/>
          </a:xfrm>
          <a:prstGeom prst="rect">
            <a:avLst/>
          </a:prstGeom>
          <a:noFill/>
          <a:ln w="1905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lnSpc>
                <a:spcPct val="115000"/>
              </a:lnSpc>
              <a:spcAft>
                <a:spcPts val="1000"/>
              </a:spcAft>
            </a:pPr>
            <a:r>
              <a:rPr lang="es-CO" sz="1600" dirty="0">
                <a:solidFill>
                  <a:schemeClr val="tx1"/>
                </a:solidFill>
                <a:latin typeface="Arial" panose="020B0604020202020204" pitchFamily="34" charset="0"/>
              </a:rPr>
              <a:t>Proceso Transversal de Adquisición de Bienes y Servicios</a:t>
            </a:r>
          </a:p>
        </p:txBody>
      </p:sp>
      <p:sp>
        <p:nvSpPr>
          <p:cNvPr id="7" name="Rectángulo 6">
            <a:extLst>
              <a:ext uri="{FF2B5EF4-FFF2-40B4-BE49-F238E27FC236}">
                <a16:creationId xmlns:a16="http://schemas.microsoft.com/office/drawing/2014/main" id="{2654E1F6-4F67-4480-9CA4-A8541AFDA992}"/>
              </a:ext>
            </a:extLst>
          </p:cNvPr>
          <p:cNvSpPr/>
          <p:nvPr/>
        </p:nvSpPr>
        <p:spPr>
          <a:xfrm>
            <a:off x="1888063" y="4490110"/>
            <a:ext cx="4462727" cy="903749"/>
          </a:xfrm>
          <a:prstGeom prst="rect">
            <a:avLst/>
          </a:prstGeom>
          <a:noFill/>
          <a:ln w="1905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lnSpc>
                <a:spcPct val="115000"/>
              </a:lnSpc>
              <a:spcAft>
                <a:spcPts val="1000"/>
              </a:spcAft>
            </a:pPr>
            <a:r>
              <a:rPr lang="es-CO" sz="1600" dirty="0">
                <a:solidFill>
                  <a:schemeClr val="tx1"/>
                </a:solidFill>
                <a:effectLst/>
                <a:latin typeface="Arial" panose="020B0604020202020204" pitchFamily="34" charset="0"/>
                <a:ea typeface="Arial" panose="020B0604020202020204" pitchFamily="34" charset="0"/>
              </a:rPr>
              <a:t>Verificación de la ejecución de los programas en materia de recreación y deporte ofertados por el IDRD vigencia 2021</a:t>
            </a:r>
            <a:endParaRPr lang="es-CO" sz="1600" dirty="0">
              <a:solidFill>
                <a:schemeClr val="tx1"/>
              </a:solidFill>
              <a:latin typeface="Arial" panose="020B0604020202020204" pitchFamily="34" charset="0"/>
            </a:endParaRPr>
          </a:p>
        </p:txBody>
      </p:sp>
      <p:sp>
        <p:nvSpPr>
          <p:cNvPr id="8" name="Rectángulo 7">
            <a:extLst>
              <a:ext uri="{FF2B5EF4-FFF2-40B4-BE49-F238E27FC236}">
                <a16:creationId xmlns:a16="http://schemas.microsoft.com/office/drawing/2014/main" id="{AED532C0-6DF0-48E2-8D92-1761D5AAB771}"/>
              </a:ext>
            </a:extLst>
          </p:cNvPr>
          <p:cNvSpPr/>
          <p:nvPr/>
        </p:nvSpPr>
        <p:spPr>
          <a:xfrm>
            <a:off x="6460022" y="2932373"/>
            <a:ext cx="1496291" cy="85898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s-CO" sz="1100" dirty="0"/>
              <a:t>4 aspectos logrados</a:t>
            </a:r>
          </a:p>
          <a:p>
            <a:pPr algn="ctr"/>
            <a:r>
              <a:rPr lang="es-CO" sz="1100" dirty="0"/>
              <a:t>2 fortalezas</a:t>
            </a:r>
          </a:p>
          <a:p>
            <a:pPr algn="ctr"/>
            <a:r>
              <a:rPr lang="es-CO" sz="1100" dirty="0"/>
              <a:t>22 oportunidades</a:t>
            </a:r>
          </a:p>
          <a:p>
            <a:pPr algn="ctr"/>
            <a:r>
              <a:rPr lang="es-CO" sz="1100" dirty="0"/>
              <a:t>10 Observaciones</a:t>
            </a:r>
            <a:endParaRPr lang="es-CO" sz="1200" dirty="0"/>
          </a:p>
        </p:txBody>
      </p:sp>
      <p:sp>
        <p:nvSpPr>
          <p:cNvPr id="9" name="Rectángulo 8">
            <a:extLst>
              <a:ext uri="{FF2B5EF4-FFF2-40B4-BE49-F238E27FC236}">
                <a16:creationId xmlns:a16="http://schemas.microsoft.com/office/drawing/2014/main" id="{5050155D-968B-4D61-8983-756F01656906}"/>
              </a:ext>
            </a:extLst>
          </p:cNvPr>
          <p:cNvSpPr/>
          <p:nvPr/>
        </p:nvSpPr>
        <p:spPr>
          <a:xfrm>
            <a:off x="6448145" y="4512493"/>
            <a:ext cx="1496291" cy="85898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s-CO" sz="1100" dirty="0"/>
              <a:t>15 aspectos logrados</a:t>
            </a:r>
          </a:p>
          <a:p>
            <a:pPr algn="ctr"/>
            <a:r>
              <a:rPr lang="es-CO" sz="1100" dirty="0"/>
              <a:t>2 fortalezas</a:t>
            </a:r>
          </a:p>
          <a:p>
            <a:pPr algn="ctr"/>
            <a:r>
              <a:rPr lang="es-CO" sz="1100" dirty="0"/>
              <a:t>18 oportunidades</a:t>
            </a:r>
          </a:p>
          <a:p>
            <a:pPr algn="ctr"/>
            <a:r>
              <a:rPr lang="es-CO" sz="1100" dirty="0"/>
              <a:t>6 Observaciones</a:t>
            </a:r>
            <a:endParaRPr lang="es-CO" sz="1200" dirty="0"/>
          </a:p>
        </p:txBody>
      </p:sp>
      <p:sp>
        <p:nvSpPr>
          <p:cNvPr id="10" name="Rectángulo 9">
            <a:extLst>
              <a:ext uri="{FF2B5EF4-FFF2-40B4-BE49-F238E27FC236}">
                <a16:creationId xmlns:a16="http://schemas.microsoft.com/office/drawing/2014/main" id="{DD91E4EA-006C-49E8-8298-76ADB313783D}"/>
              </a:ext>
            </a:extLst>
          </p:cNvPr>
          <p:cNvSpPr/>
          <p:nvPr/>
        </p:nvSpPr>
        <p:spPr>
          <a:xfrm>
            <a:off x="6448145" y="1559868"/>
            <a:ext cx="1496291" cy="858981"/>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s-CO" sz="1100" dirty="0"/>
              <a:t>8 aspectos logrados</a:t>
            </a:r>
          </a:p>
          <a:p>
            <a:pPr algn="ctr"/>
            <a:r>
              <a:rPr lang="es-CO" sz="1100" dirty="0"/>
              <a:t>1 fortalezas</a:t>
            </a:r>
          </a:p>
          <a:p>
            <a:pPr algn="ctr"/>
            <a:r>
              <a:rPr lang="es-CO" sz="1100" dirty="0"/>
              <a:t>21 oportunidades</a:t>
            </a:r>
          </a:p>
          <a:p>
            <a:pPr algn="ctr"/>
            <a:r>
              <a:rPr lang="es-CO" sz="1100" dirty="0"/>
              <a:t>5 Observaciones</a:t>
            </a:r>
          </a:p>
        </p:txBody>
      </p:sp>
      <p:sp>
        <p:nvSpPr>
          <p:cNvPr id="11" name="Abrir llave 10">
            <a:extLst>
              <a:ext uri="{FF2B5EF4-FFF2-40B4-BE49-F238E27FC236}">
                <a16:creationId xmlns:a16="http://schemas.microsoft.com/office/drawing/2014/main" id="{B84F38AF-6415-49C1-ADC1-1168BA0DF7AE}"/>
              </a:ext>
            </a:extLst>
          </p:cNvPr>
          <p:cNvSpPr/>
          <p:nvPr/>
        </p:nvSpPr>
        <p:spPr>
          <a:xfrm>
            <a:off x="1481589" y="1911714"/>
            <a:ext cx="324476" cy="3030271"/>
          </a:xfrm>
          <a:prstGeom prst="leftBrace">
            <a:avLst/>
          </a:prstGeom>
          <a:ln w="38100">
            <a:solidFill>
              <a:srgbClr val="CCFF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74977" y="-53824"/>
            <a:ext cx="906902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s-CO" sz="4000" b="1"/>
              <a:t>Cumplimiento PAA 31/12/2021</a:t>
            </a:r>
            <a:endParaRPr sz="4000"/>
          </a:p>
        </p:txBody>
      </p:sp>
      <p:sp>
        <p:nvSpPr>
          <p:cNvPr id="145" name="Google Shape;145;p8"/>
          <p:cNvSpPr txBox="1">
            <a:spLocks noGrp="1"/>
          </p:cNvSpPr>
          <p:nvPr>
            <p:ph type="body" idx="1"/>
          </p:nvPr>
        </p:nvSpPr>
        <p:spPr>
          <a:xfrm>
            <a:off x="290900" y="979722"/>
            <a:ext cx="8355900" cy="56568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s-CO" dirty="0"/>
              <a:t>Presentado jefe OCI 28 diciembre de 2021. </a:t>
            </a:r>
            <a:endParaRPr dirty="0"/>
          </a:p>
          <a:p>
            <a:pPr marL="0" lvl="0" indent="0" algn="just" rtl="0">
              <a:lnSpc>
                <a:spcPct val="90000"/>
              </a:lnSpc>
              <a:spcBef>
                <a:spcPts val="0"/>
              </a:spcBef>
              <a:spcAft>
                <a:spcPts val="0"/>
              </a:spcAft>
              <a:buClr>
                <a:schemeClr val="dk1"/>
              </a:buClr>
              <a:buSzPts val="2800"/>
              <a:buNone/>
            </a:pPr>
            <a:endParaRPr dirty="0"/>
          </a:p>
          <a:p>
            <a:pPr marL="0" lvl="0" indent="0" algn="just" rtl="0">
              <a:lnSpc>
                <a:spcPct val="90000"/>
              </a:lnSpc>
              <a:spcBef>
                <a:spcPts val="0"/>
              </a:spcBef>
              <a:spcAft>
                <a:spcPts val="0"/>
              </a:spcAft>
              <a:buClr>
                <a:schemeClr val="dk1"/>
              </a:buClr>
              <a:buSzPts val="2800"/>
              <a:buNone/>
            </a:pPr>
            <a:endParaRPr dirty="0"/>
          </a:p>
          <a:p>
            <a:pPr marL="0" lvl="0" indent="0" algn="just" rtl="0">
              <a:lnSpc>
                <a:spcPct val="90000"/>
              </a:lnSpc>
              <a:spcBef>
                <a:spcPts val="1000"/>
              </a:spcBef>
              <a:spcAft>
                <a:spcPts val="0"/>
              </a:spcAft>
              <a:buClr>
                <a:srgbClr val="FF0000"/>
              </a:buClr>
              <a:buSzPts val="2800"/>
              <a:buNone/>
            </a:pPr>
            <a:endParaRPr lang="es-CO" dirty="0"/>
          </a:p>
        </p:txBody>
      </p:sp>
      <p:sp>
        <p:nvSpPr>
          <p:cNvPr id="13" name="Rectángulo 12">
            <a:extLst>
              <a:ext uri="{FF2B5EF4-FFF2-40B4-BE49-F238E27FC236}">
                <a16:creationId xmlns:a16="http://schemas.microsoft.com/office/drawing/2014/main" id="{4E3EAAD2-7C4C-4DA6-AB81-29313AFBE3AB}"/>
              </a:ext>
            </a:extLst>
          </p:cNvPr>
          <p:cNvSpPr/>
          <p:nvPr/>
        </p:nvSpPr>
        <p:spPr>
          <a:xfrm>
            <a:off x="5788089" y="1824232"/>
            <a:ext cx="1496291" cy="858982"/>
          </a:xfrm>
          <a:prstGeom prst="rect">
            <a:avLst/>
          </a:prstGeom>
          <a:noFill/>
          <a:ln w="38100" cap="flat" cmpd="sng" algn="ctr">
            <a:solidFill>
              <a:srgbClr val="00CC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s-CO" dirty="0">
                <a:solidFill>
                  <a:schemeClr val="tx1"/>
                </a:solidFill>
                <a:effectLst>
                  <a:outerShdw blurRad="38100" dist="38100" dir="2700000" algn="tl">
                    <a:srgbClr val="000000">
                      <a:alpha val="43137"/>
                    </a:srgbClr>
                  </a:outerShdw>
                </a:effectLst>
              </a:rPr>
              <a:t>Actividades de Fomento </a:t>
            </a:r>
          </a:p>
          <a:p>
            <a:pPr algn="ctr"/>
            <a:r>
              <a:rPr lang="es-CO" dirty="0">
                <a:solidFill>
                  <a:schemeClr val="tx1"/>
                </a:solidFill>
                <a:effectLst>
                  <a:outerShdw blurRad="38100" dist="38100" dir="2700000" algn="tl">
                    <a:srgbClr val="000000">
                      <a:alpha val="43137"/>
                    </a:srgbClr>
                  </a:outerShdw>
                </a:effectLst>
              </a:rPr>
              <a:t>43</a:t>
            </a:r>
          </a:p>
        </p:txBody>
      </p:sp>
      <p:sp>
        <p:nvSpPr>
          <p:cNvPr id="16" name="Rectángulo 15">
            <a:extLst>
              <a:ext uri="{FF2B5EF4-FFF2-40B4-BE49-F238E27FC236}">
                <a16:creationId xmlns:a16="http://schemas.microsoft.com/office/drawing/2014/main" id="{61740852-2BFB-4FCD-A5D8-5370395BE20C}"/>
              </a:ext>
            </a:extLst>
          </p:cNvPr>
          <p:cNvSpPr/>
          <p:nvPr/>
        </p:nvSpPr>
        <p:spPr>
          <a:xfrm>
            <a:off x="5518631" y="2973780"/>
            <a:ext cx="2035209" cy="980350"/>
          </a:xfrm>
          <a:prstGeom prst="rect">
            <a:avLst/>
          </a:prstGeom>
          <a:noFill/>
          <a:ln w="38100" cap="flat" cmpd="sng" algn="ctr">
            <a:solidFill>
              <a:srgbClr val="00FFC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s-ES" dirty="0">
                <a:solidFill>
                  <a:schemeClr val="tx1"/>
                </a:solidFill>
              </a:rPr>
              <a:t>Historietas roles</a:t>
            </a:r>
          </a:p>
          <a:p>
            <a:pPr algn="ctr"/>
            <a:r>
              <a:rPr lang="es-ES" dirty="0">
                <a:solidFill>
                  <a:schemeClr val="tx1"/>
                </a:solidFill>
              </a:rPr>
              <a:t>Boletines, </a:t>
            </a:r>
          </a:p>
          <a:p>
            <a:pPr algn="ctr"/>
            <a:r>
              <a:rPr lang="es-ES" dirty="0">
                <a:solidFill>
                  <a:schemeClr val="tx1"/>
                </a:solidFill>
              </a:rPr>
              <a:t>Cápsulas informativas Concurso</a:t>
            </a:r>
            <a:endParaRPr lang="es-CO" dirty="0">
              <a:solidFill>
                <a:schemeClr val="tx1"/>
              </a:solidFill>
            </a:endParaRPr>
          </a:p>
        </p:txBody>
      </p:sp>
      <p:sp>
        <p:nvSpPr>
          <p:cNvPr id="18" name="Rectángulo 17">
            <a:extLst>
              <a:ext uri="{FF2B5EF4-FFF2-40B4-BE49-F238E27FC236}">
                <a16:creationId xmlns:a16="http://schemas.microsoft.com/office/drawing/2014/main" id="{8AAF21D6-0117-496D-A782-5DD6FA232D52}"/>
              </a:ext>
            </a:extLst>
          </p:cNvPr>
          <p:cNvSpPr/>
          <p:nvPr/>
        </p:nvSpPr>
        <p:spPr>
          <a:xfrm>
            <a:off x="1579643" y="1820500"/>
            <a:ext cx="1496291" cy="969569"/>
          </a:xfrm>
          <a:prstGeom prst="rect">
            <a:avLst/>
          </a:prstGeom>
          <a:noFill/>
          <a:ln w="38100" cap="flat" cmpd="sng" algn="ctr">
            <a:solidFill>
              <a:srgbClr val="FF99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s-CO" dirty="0">
                <a:solidFill>
                  <a:schemeClr val="tx1"/>
                </a:solidFill>
                <a:effectLst>
                  <a:outerShdw blurRad="38100" dist="38100" dir="2700000" algn="tl">
                    <a:srgbClr val="000000">
                      <a:alpha val="43137"/>
                    </a:srgbClr>
                  </a:outerShdw>
                </a:effectLst>
              </a:rPr>
              <a:t>Atención Entes Externos de Control</a:t>
            </a:r>
          </a:p>
        </p:txBody>
      </p:sp>
      <p:sp>
        <p:nvSpPr>
          <p:cNvPr id="19" name="Rectángulo 18">
            <a:extLst>
              <a:ext uri="{FF2B5EF4-FFF2-40B4-BE49-F238E27FC236}">
                <a16:creationId xmlns:a16="http://schemas.microsoft.com/office/drawing/2014/main" id="{0D181E2C-BD50-47CD-BE5D-AF71EE280D9D}"/>
              </a:ext>
            </a:extLst>
          </p:cNvPr>
          <p:cNvSpPr/>
          <p:nvPr/>
        </p:nvSpPr>
        <p:spPr>
          <a:xfrm>
            <a:off x="1776616" y="3065269"/>
            <a:ext cx="1029947" cy="706158"/>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s-CO" sz="1200" dirty="0">
                <a:solidFill>
                  <a:schemeClr val="tx1"/>
                </a:solidFill>
              </a:rPr>
              <a:t>Cuenta Mensual</a:t>
            </a:r>
          </a:p>
          <a:p>
            <a:pPr algn="ctr"/>
            <a:r>
              <a:rPr lang="es-CO" sz="1200" dirty="0">
                <a:solidFill>
                  <a:schemeClr val="tx1"/>
                </a:solidFill>
              </a:rPr>
              <a:t>12 Reportes</a:t>
            </a:r>
          </a:p>
        </p:txBody>
      </p:sp>
      <p:sp>
        <p:nvSpPr>
          <p:cNvPr id="20" name="Rectángulo 19">
            <a:extLst>
              <a:ext uri="{FF2B5EF4-FFF2-40B4-BE49-F238E27FC236}">
                <a16:creationId xmlns:a16="http://schemas.microsoft.com/office/drawing/2014/main" id="{0E3DD153-8639-426F-8574-E3ECA462FCDB}"/>
              </a:ext>
            </a:extLst>
          </p:cNvPr>
          <p:cNvSpPr/>
          <p:nvPr/>
        </p:nvSpPr>
        <p:spPr>
          <a:xfrm>
            <a:off x="488308" y="3065269"/>
            <a:ext cx="1029947" cy="706158"/>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s-CO" sz="1200" dirty="0">
                <a:solidFill>
                  <a:schemeClr val="tx1"/>
                </a:solidFill>
              </a:rPr>
              <a:t>Deuda Pública</a:t>
            </a:r>
          </a:p>
          <a:p>
            <a:pPr algn="ctr"/>
            <a:r>
              <a:rPr lang="es-CO" sz="1200" dirty="0">
                <a:solidFill>
                  <a:schemeClr val="tx1"/>
                </a:solidFill>
              </a:rPr>
              <a:t>12 Reportes</a:t>
            </a:r>
          </a:p>
        </p:txBody>
      </p:sp>
      <p:sp>
        <p:nvSpPr>
          <p:cNvPr id="21" name="Rectángulo 20">
            <a:extLst>
              <a:ext uri="{FF2B5EF4-FFF2-40B4-BE49-F238E27FC236}">
                <a16:creationId xmlns:a16="http://schemas.microsoft.com/office/drawing/2014/main" id="{3E00F053-0D02-4479-856F-4A0107ADBB27}"/>
              </a:ext>
            </a:extLst>
          </p:cNvPr>
          <p:cNvSpPr/>
          <p:nvPr/>
        </p:nvSpPr>
        <p:spPr>
          <a:xfrm>
            <a:off x="3075934" y="3068938"/>
            <a:ext cx="937667" cy="698819"/>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s-CO" sz="1200" dirty="0">
                <a:solidFill>
                  <a:schemeClr val="tx1"/>
                </a:solidFill>
              </a:rPr>
              <a:t>Cuenta Anual</a:t>
            </a:r>
          </a:p>
          <a:p>
            <a:pPr algn="ctr"/>
            <a:r>
              <a:rPr lang="es-CO" sz="1200" dirty="0">
                <a:solidFill>
                  <a:schemeClr val="tx1"/>
                </a:solidFill>
              </a:rPr>
              <a:t>1 Reporte</a:t>
            </a:r>
          </a:p>
        </p:txBody>
      </p:sp>
      <p:sp>
        <p:nvSpPr>
          <p:cNvPr id="22" name="Rectángulo 21">
            <a:extLst>
              <a:ext uri="{FF2B5EF4-FFF2-40B4-BE49-F238E27FC236}">
                <a16:creationId xmlns:a16="http://schemas.microsoft.com/office/drawing/2014/main" id="{F0157B2D-57A6-415B-B17F-064F428A76A4}"/>
              </a:ext>
            </a:extLst>
          </p:cNvPr>
          <p:cNvSpPr/>
          <p:nvPr/>
        </p:nvSpPr>
        <p:spPr>
          <a:xfrm>
            <a:off x="1183210" y="4036467"/>
            <a:ext cx="2361557" cy="969569"/>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s-CO" sz="1200" dirty="0">
                <a:solidFill>
                  <a:schemeClr val="tx1"/>
                </a:solidFill>
              </a:rPr>
              <a:t>Auditorías Contraloría Bogotá</a:t>
            </a:r>
          </a:p>
          <a:p>
            <a:pPr algn="ctr"/>
            <a:r>
              <a:rPr lang="es-CO" sz="1200" dirty="0">
                <a:solidFill>
                  <a:schemeClr val="tx1"/>
                </a:solidFill>
              </a:rPr>
              <a:t>Regularidad  Cod. 03</a:t>
            </a:r>
          </a:p>
          <a:p>
            <a:pPr algn="ctr"/>
            <a:r>
              <a:rPr lang="es-CO" sz="1200" dirty="0">
                <a:solidFill>
                  <a:schemeClr val="tx1"/>
                </a:solidFill>
              </a:rPr>
              <a:t>Desempeño Cod. 08</a:t>
            </a:r>
          </a:p>
          <a:p>
            <a:pPr algn="ctr"/>
            <a:r>
              <a:rPr lang="es-CO" sz="1200" dirty="0">
                <a:solidFill>
                  <a:schemeClr val="tx1"/>
                </a:solidFill>
              </a:rPr>
              <a:t>Visita Fiscal Cod. 506</a:t>
            </a:r>
          </a:p>
        </p:txBody>
      </p:sp>
      <p:sp>
        <p:nvSpPr>
          <p:cNvPr id="23" name="Rectángulo 22">
            <a:extLst>
              <a:ext uri="{FF2B5EF4-FFF2-40B4-BE49-F238E27FC236}">
                <a16:creationId xmlns:a16="http://schemas.microsoft.com/office/drawing/2014/main" id="{EF9BA000-7B6D-4CD7-83B5-0E1F261B6575}"/>
              </a:ext>
            </a:extLst>
          </p:cNvPr>
          <p:cNvSpPr/>
          <p:nvPr/>
        </p:nvSpPr>
        <p:spPr>
          <a:xfrm>
            <a:off x="3428709" y="5564956"/>
            <a:ext cx="2361557" cy="758553"/>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s-CO" sz="1200" dirty="0">
                <a:solidFill>
                  <a:schemeClr val="tx1"/>
                </a:solidFill>
              </a:rPr>
              <a:t>Atención requerimientos</a:t>
            </a:r>
          </a:p>
          <a:p>
            <a:pPr algn="ctr"/>
            <a:r>
              <a:rPr lang="es-CO" sz="1200" dirty="0">
                <a:solidFill>
                  <a:schemeClr val="tx1"/>
                </a:solidFill>
              </a:rPr>
              <a:t>No. Solicitudes 866</a:t>
            </a:r>
          </a:p>
          <a:p>
            <a:pPr algn="ctr"/>
            <a:r>
              <a:rPr lang="es-CO" sz="1200" dirty="0" err="1">
                <a:solidFill>
                  <a:schemeClr val="tx1"/>
                </a:solidFill>
              </a:rPr>
              <a:t>Rta</a:t>
            </a:r>
            <a:r>
              <a:rPr lang="es-CO" sz="1200" dirty="0">
                <a:solidFill>
                  <a:schemeClr val="tx1"/>
                </a:solidFill>
              </a:rPr>
              <a:t>. Extemporáneas 376 (43%)</a:t>
            </a:r>
          </a:p>
        </p:txBody>
      </p:sp>
    </p:spTree>
    <p:extLst>
      <p:ext uri="{BB962C8B-B14F-4D97-AF65-F5344CB8AC3E}">
        <p14:creationId xmlns:p14="http://schemas.microsoft.com/office/powerpoint/2010/main" val="4241252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74977" y="-53824"/>
            <a:ext cx="906902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s-CO" sz="3600" b="1">
                <a:latin typeface="Arial"/>
                <a:ea typeface="Arial"/>
                <a:cs typeface="Arial"/>
                <a:sym typeface="Arial"/>
              </a:rPr>
              <a:t>Plan de Mejoramiento Entes Externos </a:t>
            </a:r>
            <a:endParaRPr sz="3600">
              <a:latin typeface="Arial"/>
              <a:ea typeface="Arial"/>
              <a:cs typeface="Arial"/>
              <a:sym typeface="Arial"/>
            </a:endParaRPr>
          </a:p>
        </p:txBody>
      </p:sp>
      <p:sp>
        <p:nvSpPr>
          <p:cNvPr id="157" name="Google Shape;157;p9"/>
          <p:cNvSpPr txBox="1"/>
          <p:nvPr/>
        </p:nvSpPr>
        <p:spPr>
          <a:xfrm>
            <a:off x="394020" y="4722035"/>
            <a:ext cx="8355959" cy="1309213"/>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58" name="Google Shape;158;p9"/>
          <p:cNvSpPr txBox="1">
            <a:spLocks noGrp="1"/>
          </p:cNvSpPr>
          <p:nvPr>
            <p:ph type="body" idx="1"/>
          </p:nvPr>
        </p:nvSpPr>
        <p:spPr>
          <a:xfrm>
            <a:off x="236075" y="1244800"/>
            <a:ext cx="2670300" cy="4560900"/>
          </a:xfrm>
          <a:prstGeom prst="rect">
            <a:avLst/>
          </a:prstGeom>
          <a:noFill/>
          <a:ln>
            <a:noFill/>
          </a:ln>
        </p:spPr>
        <p:txBody>
          <a:bodyPr spcFirstLastPara="1" wrap="square" lIns="91425" tIns="45700" rIns="91425" bIns="45700" anchor="t" anchorCtr="0">
            <a:normAutofit fontScale="62500" lnSpcReduction="20000"/>
          </a:bodyPr>
          <a:lstStyle/>
          <a:p>
            <a:pPr marL="228600" lvl="0" indent="-50800" algn="ctr" rtl="0">
              <a:lnSpc>
                <a:spcPct val="90000"/>
              </a:lnSpc>
              <a:spcBef>
                <a:spcPts val="0"/>
              </a:spcBef>
              <a:spcAft>
                <a:spcPts val="0"/>
              </a:spcAft>
              <a:buClr>
                <a:schemeClr val="dk1"/>
              </a:buClr>
              <a:buSzPct val="64367"/>
              <a:buNone/>
            </a:pPr>
            <a:r>
              <a:rPr lang="es-CO" sz="4350" b="1" dirty="0"/>
              <a:t>CONTRALORÍA DE BOGOTÁ</a:t>
            </a:r>
            <a:endParaRPr sz="4350" b="1" dirty="0"/>
          </a:p>
          <a:p>
            <a:pPr marL="0" lvl="0" indent="0" algn="just" rtl="0">
              <a:lnSpc>
                <a:spcPct val="115000"/>
              </a:lnSpc>
              <a:spcBef>
                <a:spcPts val="1200"/>
              </a:spcBef>
              <a:spcAft>
                <a:spcPts val="0"/>
              </a:spcAft>
              <a:buClr>
                <a:schemeClr val="dk1"/>
              </a:buClr>
              <a:buSzPct val="43137"/>
              <a:buNone/>
            </a:pPr>
            <a:r>
              <a:rPr lang="es-CO" sz="2550" dirty="0">
                <a:highlight>
                  <a:srgbClr val="FFFFFF"/>
                </a:highlight>
              </a:rPr>
              <a:t>En función de la evaluación del Plan de Mejoramiento, se tomó como referencia el corte al 31 de diciembre de 2021. El IDRD cuenta con 40 hallazgos frente a los cuales propuso implementar 53 acciones. Del total de acciones y una vez realizado el seguimiento por parte de la OCI se contempla ejecución del 46%, cabe resaltar que 27 acciones tienen fecha de vencimiento en la vigencia 2022 y tienen avance del 45% del total de lo programado.</a:t>
            </a:r>
            <a:endParaRPr sz="2550" dirty="0">
              <a:highlight>
                <a:srgbClr val="FFFFFF"/>
              </a:highlight>
            </a:endParaRPr>
          </a:p>
          <a:p>
            <a:pPr marL="0" lvl="0" indent="0" algn="just" rtl="0">
              <a:lnSpc>
                <a:spcPct val="115000"/>
              </a:lnSpc>
              <a:spcBef>
                <a:spcPts val="1200"/>
              </a:spcBef>
              <a:spcAft>
                <a:spcPts val="1200"/>
              </a:spcAft>
              <a:buClr>
                <a:schemeClr val="dk1"/>
              </a:buClr>
              <a:buSzPct val="73333"/>
              <a:buNone/>
            </a:pPr>
            <a:endParaRPr sz="1500" dirty="0">
              <a:highlight>
                <a:srgbClr val="FFFFFF"/>
              </a:highlight>
            </a:endParaRPr>
          </a:p>
        </p:txBody>
      </p:sp>
      <p:graphicFrame>
        <p:nvGraphicFramePr>
          <p:cNvPr id="159" name="Google Shape;159;p9"/>
          <p:cNvGraphicFramePr/>
          <p:nvPr/>
        </p:nvGraphicFramePr>
        <p:xfrm>
          <a:off x="3188475" y="1927600"/>
          <a:ext cx="5743575" cy="3878100"/>
        </p:xfrm>
        <a:graphic>
          <a:graphicData uri="http://schemas.openxmlformats.org/drawingml/2006/table">
            <a:tbl>
              <a:tblPr>
                <a:noFill/>
                <a:tableStyleId>{1F8FEEE7-6C86-408D-9B0D-B8F2A133928B}</a:tableStyleId>
              </a:tblPr>
              <a:tblGrid>
                <a:gridCol w="609600">
                  <a:extLst>
                    <a:ext uri="{9D8B030D-6E8A-4147-A177-3AD203B41FA5}">
                      <a16:colId xmlns:a16="http://schemas.microsoft.com/office/drawing/2014/main" val="20000"/>
                    </a:ext>
                  </a:extLst>
                </a:gridCol>
                <a:gridCol w="962025">
                  <a:extLst>
                    <a:ext uri="{9D8B030D-6E8A-4147-A177-3AD203B41FA5}">
                      <a16:colId xmlns:a16="http://schemas.microsoft.com/office/drawing/2014/main" val="20001"/>
                    </a:ext>
                  </a:extLst>
                </a:gridCol>
                <a:gridCol w="847725">
                  <a:extLst>
                    <a:ext uri="{9D8B030D-6E8A-4147-A177-3AD203B41FA5}">
                      <a16:colId xmlns:a16="http://schemas.microsoft.com/office/drawing/2014/main" val="20002"/>
                    </a:ext>
                  </a:extLst>
                </a:gridCol>
                <a:gridCol w="847725">
                  <a:extLst>
                    <a:ext uri="{9D8B030D-6E8A-4147-A177-3AD203B41FA5}">
                      <a16:colId xmlns:a16="http://schemas.microsoft.com/office/drawing/2014/main" val="20003"/>
                    </a:ext>
                  </a:extLst>
                </a:gridCol>
                <a:gridCol w="876300">
                  <a:extLst>
                    <a:ext uri="{9D8B030D-6E8A-4147-A177-3AD203B41FA5}">
                      <a16:colId xmlns:a16="http://schemas.microsoft.com/office/drawing/2014/main" val="20004"/>
                    </a:ext>
                  </a:extLst>
                </a:gridCol>
                <a:gridCol w="781050">
                  <a:extLst>
                    <a:ext uri="{9D8B030D-6E8A-4147-A177-3AD203B41FA5}">
                      <a16:colId xmlns:a16="http://schemas.microsoft.com/office/drawing/2014/main" val="20005"/>
                    </a:ext>
                  </a:extLst>
                </a:gridCol>
                <a:gridCol w="819150">
                  <a:extLst>
                    <a:ext uri="{9D8B030D-6E8A-4147-A177-3AD203B41FA5}">
                      <a16:colId xmlns:a16="http://schemas.microsoft.com/office/drawing/2014/main" val="20006"/>
                    </a:ext>
                  </a:extLst>
                </a:gridCol>
              </a:tblGrid>
              <a:tr h="731050">
                <a:tc gridSpan="7">
                  <a:txBody>
                    <a:bodyPr/>
                    <a:lstStyle/>
                    <a:p>
                      <a:pPr marL="0" lvl="0" indent="0" algn="ctr" rtl="0">
                        <a:lnSpc>
                          <a:spcPct val="115000"/>
                        </a:lnSpc>
                        <a:spcBef>
                          <a:spcPts val="1200"/>
                        </a:spcBef>
                        <a:spcAft>
                          <a:spcPts val="1200"/>
                        </a:spcAft>
                        <a:buNone/>
                      </a:pPr>
                      <a:r>
                        <a:rPr lang="es-CO" sz="900" b="1"/>
                        <a:t>Plan de Mejoramiento Externo corte Diciembre 2021</a:t>
                      </a:r>
                      <a:endParaRPr sz="900" b="1"/>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E7E6E6"/>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141550">
                <a:tc>
                  <a:txBody>
                    <a:bodyPr/>
                    <a:lstStyle/>
                    <a:p>
                      <a:pPr marL="0" lvl="0" indent="0" algn="ctr" rtl="0">
                        <a:lnSpc>
                          <a:spcPct val="115000"/>
                        </a:lnSpc>
                        <a:spcBef>
                          <a:spcPts val="1200"/>
                        </a:spcBef>
                        <a:spcAft>
                          <a:spcPts val="0"/>
                        </a:spcAft>
                        <a:buNone/>
                      </a:pPr>
                      <a:r>
                        <a:rPr lang="es-CO" sz="900" b="1"/>
                        <a:t>Año</a:t>
                      </a:r>
                      <a:endParaRPr sz="900" b="1"/>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E7E6E6"/>
                    </a:solidFill>
                  </a:tcPr>
                </a:tc>
                <a:tc>
                  <a:txBody>
                    <a:bodyPr/>
                    <a:lstStyle/>
                    <a:p>
                      <a:pPr marL="0" lvl="0" indent="0" algn="ctr" rtl="0">
                        <a:lnSpc>
                          <a:spcPct val="115000"/>
                        </a:lnSpc>
                        <a:spcBef>
                          <a:spcPts val="1200"/>
                        </a:spcBef>
                        <a:spcAft>
                          <a:spcPts val="0"/>
                        </a:spcAft>
                        <a:buNone/>
                      </a:pPr>
                      <a:r>
                        <a:rPr lang="es-CO" sz="900" b="1"/>
                        <a:t>Código auditoría/ Visita</a:t>
                      </a:r>
                      <a:endParaRPr sz="900" b="1"/>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E7E6E6"/>
                    </a:solidFill>
                  </a:tcPr>
                </a:tc>
                <a:tc>
                  <a:txBody>
                    <a:bodyPr/>
                    <a:lstStyle/>
                    <a:p>
                      <a:pPr marL="0" lvl="0" indent="0" algn="ctr" rtl="0">
                        <a:lnSpc>
                          <a:spcPct val="115000"/>
                        </a:lnSpc>
                        <a:spcBef>
                          <a:spcPts val="1200"/>
                        </a:spcBef>
                        <a:spcAft>
                          <a:spcPts val="0"/>
                        </a:spcAft>
                        <a:buNone/>
                      </a:pPr>
                      <a:r>
                        <a:rPr lang="es-CO" sz="900" b="1" dirty="0"/>
                        <a:t>Total Hallazgos</a:t>
                      </a:r>
                      <a:endParaRPr sz="900" b="1" dirty="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E7E6E6"/>
                    </a:solidFill>
                  </a:tcPr>
                </a:tc>
                <a:tc>
                  <a:txBody>
                    <a:bodyPr/>
                    <a:lstStyle/>
                    <a:p>
                      <a:pPr marL="0" lvl="0" indent="0" algn="ctr" rtl="0">
                        <a:lnSpc>
                          <a:spcPct val="115000"/>
                        </a:lnSpc>
                        <a:spcBef>
                          <a:spcPts val="1200"/>
                        </a:spcBef>
                        <a:spcAft>
                          <a:spcPts val="0"/>
                        </a:spcAft>
                        <a:buNone/>
                      </a:pPr>
                      <a:r>
                        <a:rPr lang="es-CO" sz="900" b="1"/>
                        <a:t>Total Acciones</a:t>
                      </a:r>
                      <a:endParaRPr sz="900" b="1"/>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E7E6E6"/>
                    </a:solidFill>
                  </a:tcPr>
                </a:tc>
                <a:tc>
                  <a:txBody>
                    <a:bodyPr/>
                    <a:lstStyle/>
                    <a:p>
                      <a:pPr marL="0" lvl="0" indent="0" algn="ctr" rtl="0">
                        <a:lnSpc>
                          <a:spcPct val="115000"/>
                        </a:lnSpc>
                        <a:spcBef>
                          <a:spcPts val="1200"/>
                        </a:spcBef>
                        <a:spcAft>
                          <a:spcPts val="0"/>
                        </a:spcAft>
                        <a:buNone/>
                      </a:pPr>
                      <a:r>
                        <a:rPr lang="es-CO" sz="900" b="1"/>
                        <a:t>Acciones cumplidas*</a:t>
                      </a:r>
                      <a:endParaRPr sz="900" b="1"/>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E7E6E6"/>
                    </a:solidFill>
                  </a:tcPr>
                </a:tc>
                <a:tc>
                  <a:txBody>
                    <a:bodyPr/>
                    <a:lstStyle/>
                    <a:p>
                      <a:pPr marL="0" lvl="0" indent="0" algn="ctr" rtl="0">
                        <a:lnSpc>
                          <a:spcPct val="115000"/>
                        </a:lnSpc>
                        <a:spcBef>
                          <a:spcPts val="1200"/>
                        </a:spcBef>
                        <a:spcAft>
                          <a:spcPts val="0"/>
                        </a:spcAft>
                        <a:buNone/>
                      </a:pPr>
                      <a:r>
                        <a:rPr lang="es-CO" sz="900" b="1"/>
                        <a:t>Acción con avance y en plazo</a:t>
                      </a:r>
                      <a:endParaRPr sz="900" b="1"/>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E7E6E6"/>
                    </a:solidFill>
                  </a:tcPr>
                </a:tc>
                <a:tc>
                  <a:txBody>
                    <a:bodyPr/>
                    <a:lstStyle/>
                    <a:p>
                      <a:pPr marL="0" lvl="0" indent="0" algn="ctr" rtl="0">
                        <a:lnSpc>
                          <a:spcPct val="115000"/>
                        </a:lnSpc>
                        <a:spcBef>
                          <a:spcPts val="1200"/>
                        </a:spcBef>
                        <a:spcAft>
                          <a:spcPts val="0"/>
                        </a:spcAft>
                        <a:buNone/>
                      </a:pPr>
                      <a:r>
                        <a:rPr lang="es-CO" sz="900" b="1"/>
                        <a:t>Acción sin o con avance, plazo vencido</a:t>
                      </a:r>
                      <a:endParaRPr sz="900" b="1"/>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E7E6E6"/>
                    </a:solidFill>
                  </a:tcPr>
                </a:tc>
                <a:extLst>
                  <a:ext uri="{0D108BD9-81ED-4DB2-BD59-A6C34878D82A}">
                    <a16:rowId xmlns:a16="http://schemas.microsoft.com/office/drawing/2014/main" val="10001"/>
                  </a:ext>
                </a:extLst>
              </a:tr>
              <a:tr h="731050">
                <a:tc>
                  <a:txBody>
                    <a:bodyPr/>
                    <a:lstStyle/>
                    <a:p>
                      <a:pPr marL="0" lvl="0" indent="0" algn="ctr" rtl="0">
                        <a:lnSpc>
                          <a:spcPct val="115000"/>
                        </a:lnSpc>
                        <a:spcBef>
                          <a:spcPts val="1200"/>
                        </a:spcBef>
                        <a:spcAft>
                          <a:spcPts val="1200"/>
                        </a:spcAft>
                        <a:buNone/>
                      </a:pPr>
                      <a:r>
                        <a:rPr lang="es-CO" sz="900"/>
                        <a:t>2020</a:t>
                      </a:r>
                      <a:endParaRPr sz="90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CO" sz="900"/>
                        <a:t>8</a:t>
                      </a:r>
                      <a:endParaRPr sz="90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CO" sz="900"/>
                        <a:t>10</a:t>
                      </a:r>
                      <a:endParaRPr sz="90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CO" sz="900"/>
                        <a:t>12</a:t>
                      </a:r>
                      <a:endParaRPr sz="90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CO" sz="900"/>
                        <a:t>11</a:t>
                      </a:r>
                      <a:endParaRPr sz="90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CO" sz="900"/>
                        <a:t>-</a:t>
                      </a:r>
                      <a:endParaRPr sz="90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CO" sz="900"/>
                        <a:t>1</a:t>
                      </a:r>
                      <a:endParaRPr sz="90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31050">
                <a:tc>
                  <a:txBody>
                    <a:bodyPr/>
                    <a:lstStyle/>
                    <a:p>
                      <a:pPr marL="0" lvl="0" indent="0" algn="ctr" rtl="0">
                        <a:lnSpc>
                          <a:spcPct val="115000"/>
                        </a:lnSpc>
                        <a:spcBef>
                          <a:spcPts val="1200"/>
                        </a:spcBef>
                        <a:spcAft>
                          <a:spcPts val="1200"/>
                        </a:spcAft>
                        <a:buNone/>
                      </a:pPr>
                      <a:r>
                        <a:rPr lang="es-CO" sz="900"/>
                        <a:t>2021</a:t>
                      </a:r>
                      <a:endParaRPr sz="90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CO" sz="900"/>
                        <a:t>3</a:t>
                      </a:r>
                      <a:endParaRPr sz="90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CO" sz="900"/>
                        <a:t>30</a:t>
                      </a:r>
                      <a:endParaRPr sz="90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CO" sz="900"/>
                        <a:t>41</a:t>
                      </a:r>
                      <a:endParaRPr sz="90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CO" sz="900"/>
                        <a:t>13</a:t>
                      </a:r>
                      <a:endParaRPr sz="90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CO" sz="900"/>
                        <a:t>27</a:t>
                      </a:r>
                      <a:endParaRPr sz="90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1200"/>
                        </a:spcAft>
                        <a:buNone/>
                      </a:pPr>
                      <a:r>
                        <a:rPr lang="es-CO" sz="900"/>
                        <a:t>1</a:t>
                      </a:r>
                      <a:endParaRPr sz="90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43400">
                <a:tc gridSpan="2">
                  <a:txBody>
                    <a:bodyPr/>
                    <a:lstStyle/>
                    <a:p>
                      <a:pPr marL="0" lvl="0" indent="0" algn="ctr" rtl="0">
                        <a:lnSpc>
                          <a:spcPct val="115000"/>
                        </a:lnSpc>
                        <a:spcBef>
                          <a:spcPts val="1200"/>
                        </a:spcBef>
                        <a:spcAft>
                          <a:spcPts val="0"/>
                        </a:spcAft>
                        <a:buNone/>
                      </a:pPr>
                      <a:r>
                        <a:rPr lang="es-CO" sz="900" dirty="0"/>
                        <a:t>Total</a:t>
                      </a:r>
                      <a:endParaRPr sz="900" dirty="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hMerge="1">
                  <a:txBody>
                    <a:bodyPr/>
                    <a:lstStyle/>
                    <a:p>
                      <a:endParaRPr lang="es-CO"/>
                    </a:p>
                  </a:txBody>
                  <a:tcPr/>
                </a:tc>
                <a:tc>
                  <a:txBody>
                    <a:bodyPr/>
                    <a:lstStyle/>
                    <a:p>
                      <a:pPr marL="0" lvl="0" indent="0" algn="ctr" rtl="0">
                        <a:lnSpc>
                          <a:spcPct val="115000"/>
                        </a:lnSpc>
                        <a:spcBef>
                          <a:spcPts val="1200"/>
                        </a:spcBef>
                        <a:spcAft>
                          <a:spcPts val="0"/>
                        </a:spcAft>
                        <a:buNone/>
                      </a:pPr>
                      <a:r>
                        <a:rPr lang="es-CO" sz="900"/>
                        <a:t>40</a:t>
                      </a:r>
                      <a:endParaRPr sz="90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53</a:t>
                      </a:r>
                      <a:endParaRPr sz="90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24</a:t>
                      </a:r>
                      <a:endParaRPr sz="90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27</a:t>
                      </a:r>
                      <a:endParaRPr sz="90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dirty="0"/>
                        <a:t>2</a:t>
                      </a:r>
                      <a:endParaRPr sz="900" dirty="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1048dd9255_0_3"/>
          <p:cNvSpPr txBox="1">
            <a:spLocks noGrp="1"/>
          </p:cNvSpPr>
          <p:nvPr>
            <p:ph type="title"/>
          </p:nvPr>
        </p:nvSpPr>
        <p:spPr>
          <a:xfrm>
            <a:off x="296725" y="133165"/>
            <a:ext cx="8533800" cy="926035"/>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ct val="90000"/>
              <a:buFont typeface="Arial"/>
              <a:buNone/>
            </a:pPr>
            <a:r>
              <a:rPr lang="es-CO" sz="3600" b="1" dirty="0">
                <a:solidFill>
                  <a:srgbClr val="000000"/>
                </a:solidFill>
                <a:latin typeface="Arial"/>
                <a:ea typeface="Arial"/>
                <a:cs typeface="Arial"/>
                <a:sym typeface="Arial"/>
              </a:rPr>
              <a:t>Plan de Mejoramiento Entes Externos</a:t>
            </a:r>
            <a:endParaRPr sz="4000" dirty="0"/>
          </a:p>
        </p:txBody>
      </p:sp>
      <p:sp>
        <p:nvSpPr>
          <p:cNvPr id="165" name="Google Shape;165;g11048dd9255_0_3"/>
          <p:cNvSpPr txBox="1">
            <a:spLocks noGrp="1"/>
          </p:cNvSpPr>
          <p:nvPr>
            <p:ph type="body" idx="2"/>
          </p:nvPr>
        </p:nvSpPr>
        <p:spPr>
          <a:xfrm>
            <a:off x="446640" y="1059199"/>
            <a:ext cx="3196800" cy="5377112"/>
          </a:xfrm>
          <a:prstGeom prst="rect">
            <a:avLst/>
          </a:prstGeom>
        </p:spPr>
        <p:txBody>
          <a:bodyPr spcFirstLastPara="1" wrap="square" lIns="91425" tIns="45700" rIns="91425" bIns="45700" anchor="t" anchorCtr="0">
            <a:noAutofit/>
          </a:bodyPr>
          <a:lstStyle/>
          <a:p>
            <a:pPr marL="0" lvl="0" indent="0" algn="ctr" rtl="0">
              <a:lnSpc>
                <a:spcPct val="100000"/>
              </a:lnSpc>
              <a:spcBef>
                <a:spcPts val="1200"/>
              </a:spcBef>
              <a:spcAft>
                <a:spcPts val="0"/>
              </a:spcAft>
              <a:buClr>
                <a:schemeClr val="dk1"/>
              </a:buClr>
              <a:buSzPts val="1100"/>
              <a:buFont typeface="Arial"/>
              <a:buNone/>
            </a:pPr>
            <a:r>
              <a:rPr lang="es-CO" sz="2400" b="1" dirty="0"/>
              <a:t>Veeduría Distrital</a:t>
            </a:r>
            <a:endParaRPr sz="2400" b="1" dirty="0"/>
          </a:p>
          <a:p>
            <a:pPr marL="0" lvl="0" indent="0" algn="just" rtl="0">
              <a:lnSpc>
                <a:spcPct val="100000"/>
              </a:lnSpc>
              <a:spcBef>
                <a:spcPts val="1200"/>
              </a:spcBef>
              <a:spcAft>
                <a:spcPts val="0"/>
              </a:spcAft>
              <a:buClr>
                <a:schemeClr val="dk1"/>
              </a:buClr>
              <a:buSzPts val="1100"/>
              <a:buFont typeface="Arial"/>
              <a:buNone/>
            </a:pPr>
            <a:r>
              <a:rPr lang="es-CO" sz="1400" dirty="0"/>
              <a:t>El Plan de Mejoramiento con la Veeduría Distrital, está conformado por nueve (9) ítems derivados de las investigaciones y/o vistas, para los cuales se formularon por parte del Instituto Distrital de Recreación y Deporte-IDRD sesenta y ocho (68) acciones correctivas y/o preventivas. De acuerdo con los soportes suministrados por el área, la información que reposa en el aplicativo Orfeo, </a:t>
            </a:r>
            <a:r>
              <a:rPr lang="es-CO" sz="1400" dirty="0" err="1"/>
              <a:t>Isolución</a:t>
            </a:r>
            <a:r>
              <a:rPr lang="es-CO" sz="1400" dirty="0"/>
              <a:t>, Intranet y la trazabilidad de las verificaciones anteriores, se determinó que cincuenta y un (51) acciones de mejora propuestas tienen un cumplimiento del 100%, hacen falta por cumplir 11 equivalentes al 21% y 6 (11%) no han logrado ejecución por causas relacionadas con falta de presupuesto visita NTC604 adecuaciones planta física y señalización-SAF.</a:t>
            </a:r>
            <a:endParaRPr sz="1400" dirty="0"/>
          </a:p>
        </p:txBody>
      </p:sp>
      <p:graphicFrame>
        <p:nvGraphicFramePr>
          <p:cNvPr id="166" name="Google Shape;166;g11048dd9255_0_3"/>
          <p:cNvGraphicFramePr/>
          <p:nvPr>
            <p:extLst>
              <p:ext uri="{D42A27DB-BD31-4B8C-83A1-F6EECF244321}">
                <p14:modId xmlns:p14="http://schemas.microsoft.com/office/powerpoint/2010/main" val="1560381935"/>
              </p:ext>
            </p:extLst>
          </p:nvPr>
        </p:nvGraphicFramePr>
        <p:xfrm>
          <a:off x="3721112" y="1847004"/>
          <a:ext cx="5233700" cy="3586688"/>
        </p:xfrm>
        <a:graphic>
          <a:graphicData uri="http://schemas.openxmlformats.org/drawingml/2006/table">
            <a:tbl>
              <a:tblPr>
                <a:noFill/>
                <a:tableStyleId>{1F8FEEE7-6C86-408D-9B0D-B8F2A133928B}</a:tableStyleId>
              </a:tblPr>
              <a:tblGrid>
                <a:gridCol w="364125">
                  <a:extLst>
                    <a:ext uri="{9D8B030D-6E8A-4147-A177-3AD203B41FA5}">
                      <a16:colId xmlns:a16="http://schemas.microsoft.com/office/drawing/2014/main" val="20000"/>
                    </a:ext>
                  </a:extLst>
                </a:gridCol>
                <a:gridCol w="2424550">
                  <a:extLst>
                    <a:ext uri="{9D8B030D-6E8A-4147-A177-3AD203B41FA5}">
                      <a16:colId xmlns:a16="http://schemas.microsoft.com/office/drawing/2014/main" val="20001"/>
                    </a:ext>
                  </a:extLst>
                </a:gridCol>
                <a:gridCol w="617875">
                  <a:extLst>
                    <a:ext uri="{9D8B030D-6E8A-4147-A177-3AD203B41FA5}">
                      <a16:colId xmlns:a16="http://schemas.microsoft.com/office/drawing/2014/main" val="20002"/>
                    </a:ext>
                  </a:extLst>
                </a:gridCol>
                <a:gridCol w="820900">
                  <a:extLst>
                    <a:ext uri="{9D8B030D-6E8A-4147-A177-3AD203B41FA5}">
                      <a16:colId xmlns:a16="http://schemas.microsoft.com/office/drawing/2014/main" val="20003"/>
                    </a:ext>
                  </a:extLst>
                </a:gridCol>
                <a:gridCol w="1006250">
                  <a:extLst>
                    <a:ext uri="{9D8B030D-6E8A-4147-A177-3AD203B41FA5}">
                      <a16:colId xmlns:a16="http://schemas.microsoft.com/office/drawing/2014/main" val="20004"/>
                    </a:ext>
                  </a:extLst>
                </a:gridCol>
              </a:tblGrid>
              <a:tr h="266700">
                <a:tc>
                  <a:txBody>
                    <a:bodyPr/>
                    <a:lstStyle/>
                    <a:p>
                      <a:pPr marL="0" lvl="0" indent="0" algn="ctr" rtl="0">
                        <a:lnSpc>
                          <a:spcPct val="115000"/>
                        </a:lnSpc>
                        <a:spcBef>
                          <a:spcPts val="1200"/>
                        </a:spcBef>
                        <a:spcAft>
                          <a:spcPts val="0"/>
                        </a:spcAft>
                        <a:buNone/>
                      </a:pPr>
                      <a:r>
                        <a:rPr lang="es-CO" sz="900" b="1"/>
                        <a:t>No.</a:t>
                      </a:r>
                      <a:endParaRPr sz="900" b="1"/>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E7E6E6"/>
                    </a:solidFill>
                  </a:tcPr>
                </a:tc>
                <a:tc>
                  <a:txBody>
                    <a:bodyPr/>
                    <a:lstStyle/>
                    <a:p>
                      <a:pPr marL="0" lvl="0" indent="0" algn="ctr" rtl="0">
                        <a:lnSpc>
                          <a:spcPct val="115000"/>
                        </a:lnSpc>
                        <a:spcBef>
                          <a:spcPts val="1200"/>
                        </a:spcBef>
                        <a:spcAft>
                          <a:spcPts val="0"/>
                        </a:spcAft>
                        <a:buNone/>
                      </a:pPr>
                      <a:r>
                        <a:rPr lang="es-CO" sz="900" b="1"/>
                        <a:t>VEEDURÍA DISTRITAL</a:t>
                      </a:r>
                      <a:endParaRPr sz="900" b="1"/>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E7E6E6"/>
                    </a:solidFill>
                  </a:tcPr>
                </a:tc>
                <a:tc>
                  <a:txBody>
                    <a:bodyPr/>
                    <a:lstStyle/>
                    <a:p>
                      <a:pPr marL="0" lvl="0" indent="0" algn="ctr" rtl="0">
                        <a:lnSpc>
                          <a:spcPct val="115000"/>
                        </a:lnSpc>
                        <a:spcBef>
                          <a:spcPts val="1200"/>
                        </a:spcBef>
                        <a:spcAft>
                          <a:spcPts val="0"/>
                        </a:spcAft>
                        <a:buNone/>
                      </a:pPr>
                      <a:r>
                        <a:rPr lang="es-CO" sz="900" b="1"/>
                        <a:t>ESTADO VISITAS</a:t>
                      </a:r>
                      <a:endParaRPr sz="900" b="1"/>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E7E6E6"/>
                    </a:solidFill>
                  </a:tcPr>
                </a:tc>
                <a:tc>
                  <a:txBody>
                    <a:bodyPr/>
                    <a:lstStyle/>
                    <a:p>
                      <a:pPr marL="0" lvl="0" indent="0" algn="ctr" rtl="0">
                        <a:lnSpc>
                          <a:spcPct val="115000"/>
                        </a:lnSpc>
                        <a:spcBef>
                          <a:spcPts val="1200"/>
                        </a:spcBef>
                        <a:spcAft>
                          <a:spcPts val="0"/>
                        </a:spcAft>
                        <a:buNone/>
                      </a:pPr>
                      <a:r>
                        <a:rPr lang="es-CO" sz="900" b="1"/>
                        <a:t>ACCIONES CUMPLIDAS</a:t>
                      </a:r>
                      <a:endParaRPr sz="900" b="1"/>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E7E6E6"/>
                    </a:solidFill>
                  </a:tcPr>
                </a:tc>
                <a:tc>
                  <a:txBody>
                    <a:bodyPr/>
                    <a:lstStyle/>
                    <a:p>
                      <a:pPr marL="0" lvl="0" indent="0" algn="ctr" rtl="0">
                        <a:lnSpc>
                          <a:spcPct val="115000"/>
                        </a:lnSpc>
                        <a:spcBef>
                          <a:spcPts val="1200"/>
                        </a:spcBef>
                        <a:spcAft>
                          <a:spcPts val="0"/>
                        </a:spcAft>
                        <a:buNone/>
                      </a:pPr>
                      <a:r>
                        <a:rPr lang="es-CO" sz="900" b="1"/>
                        <a:t>ACCIONES POR CUMPLIR</a:t>
                      </a:r>
                      <a:endParaRPr sz="900" b="1"/>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E7E6E6"/>
                    </a:solidFill>
                  </a:tcPr>
                </a:tc>
                <a:extLst>
                  <a:ext uri="{0D108BD9-81ED-4DB2-BD59-A6C34878D82A}">
                    <a16:rowId xmlns:a16="http://schemas.microsoft.com/office/drawing/2014/main" val="10000"/>
                  </a:ext>
                </a:extLst>
              </a:tr>
              <a:tr h="0">
                <a:tc>
                  <a:txBody>
                    <a:bodyPr/>
                    <a:lstStyle/>
                    <a:p>
                      <a:pPr marL="0" lvl="0" indent="0" algn="ctr" rtl="0">
                        <a:lnSpc>
                          <a:spcPct val="115000"/>
                        </a:lnSpc>
                        <a:spcBef>
                          <a:spcPts val="1200"/>
                        </a:spcBef>
                        <a:spcAft>
                          <a:spcPts val="0"/>
                        </a:spcAft>
                        <a:buNone/>
                      </a:pPr>
                      <a:r>
                        <a:rPr lang="es-CO" sz="900"/>
                        <a:t>1</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2018-35E JJ VARGAS</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1200"/>
                        </a:spcBef>
                        <a:spcAft>
                          <a:spcPts val="0"/>
                        </a:spcAft>
                        <a:buNone/>
                      </a:pPr>
                      <a:r>
                        <a:rPr lang="es-CO" sz="900"/>
                        <a:t>100%</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92D050"/>
                    </a:solidFill>
                  </a:tcPr>
                </a:tc>
                <a:tc>
                  <a:txBody>
                    <a:bodyPr/>
                    <a:lstStyle/>
                    <a:p>
                      <a:pPr marL="0" lvl="0" indent="0" algn="ctr" rtl="0">
                        <a:lnSpc>
                          <a:spcPct val="115000"/>
                        </a:lnSpc>
                        <a:spcBef>
                          <a:spcPts val="1200"/>
                        </a:spcBef>
                        <a:spcAft>
                          <a:spcPts val="0"/>
                        </a:spcAft>
                        <a:buNone/>
                      </a:pPr>
                      <a:r>
                        <a:rPr lang="es-CO" sz="900"/>
                        <a:t>9</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0</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ctr" rtl="0">
                        <a:lnSpc>
                          <a:spcPct val="115000"/>
                        </a:lnSpc>
                        <a:spcBef>
                          <a:spcPts val="1200"/>
                        </a:spcBef>
                        <a:spcAft>
                          <a:spcPts val="0"/>
                        </a:spcAft>
                        <a:buNone/>
                      </a:pPr>
                      <a:r>
                        <a:rPr lang="es-CO" sz="900"/>
                        <a:t>2</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2018-35E LOMBARDÍA</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vMerge="1">
                  <a:txBody>
                    <a:bodyPr/>
                    <a:lstStyle/>
                    <a:p>
                      <a:endParaRPr lang="es-CO"/>
                    </a:p>
                  </a:txBody>
                  <a:tcPr/>
                </a:tc>
                <a:tc>
                  <a:txBody>
                    <a:bodyPr/>
                    <a:lstStyle/>
                    <a:p>
                      <a:pPr marL="0" lvl="0" indent="0" algn="ctr" rtl="0">
                        <a:lnSpc>
                          <a:spcPct val="115000"/>
                        </a:lnSpc>
                        <a:spcBef>
                          <a:spcPts val="1200"/>
                        </a:spcBef>
                        <a:spcAft>
                          <a:spcPts val="0"/>
                        </a:spcAft>
                        <a:buNone/>
                      </a:pPr>
                      <a:r>
                        <a:rPr lang="es-CO" sz="900"/>
                        <a:t>6</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0</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ctr" rtl="0">
                        <a:lnSpc>
                          <a:spcPct val="115000"/>
                        </a:lnSpc>
                        <a:spcBef>
                          <a:spcPts val="1200"/>
                        </a:spcBef>
                        <a:spcAft>
                          <a:spcPts val="0"/>
                        </a:spcAft>
                        <a:buNone/>
                      </a:pPr>
                      <a:r>
                        <a:rPr lang="es-CO" sz="900"/>
                        <a:t>3</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2019-11E CANCHAS SINTET.</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93%</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00"/>
                    </a:solidFill>
                  </a:tcPr>
                </a:tc>
                <a:tc>
                  <a:txBody>
                    <a:bodyPr/>
                    <a:lstStyle/>
                    <a:p>
                      <a:pPr marL="0" lvl="0" indent="0" algn="ctr" rtl="0">
                        <a:lnSpc>
                          <a:spcPct val="115000"/>
                        </a:lnSpc>
                        <a:spcBef>
                          <a:spcPts val="1200"/>
                        </a:spcBef>
                        <a:spcAft>
                          <a:spcPts val="0"/>
                        </a:spcAft>
                        <a:buNone/>
                      </a:pPr>
                      <a:r>
                        <a:rPr lang="es-CO" sz="900"/>
                        <a:t>13</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2</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ctr" rtl="0">
                        <a:lnSpc>
                          <a:spcPct val="115000"/>
                        </a:lnSpc>
                        <a:spcBef>
                          <a:spcPts val="1200"/>
                        </a:spcBef>
                        <a:spcAft>
                          <a:spcPts val="0"/>
                        </a:spcAft>
                        <a:buNone/>
                      </a:pPr>
                      <a:r>
                        <a:rPr lang="es-CO" sz="900"/>
                        <a:t>4</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VISITA NTC 6047 SS CIUD</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30%</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00"/>
                    </a:solidFill>
                  </a:tcPr>
                </a:tc>
                <a:tc>
                  <a:txBody>
                    <a:bodyPr/>
                    <a:lstStyle/>
                    <a:p>
                      <a:pPr marL="0" lvl="0" indent="0" algn="ctr" rtl="0">
                        <a:lnSpc>
                          <a:spcPct val="115000"/>
                        </a:lnSpc>
                        <a:spcBef>
                          <a:spcPts val="1200"/>
                        </a:spcBef>
                        <a:spcAft>
                          <a:spcPts val="0"/>
                        </a:spcAft>
                        <a:buNone/>
                      </a:pPr>
                      <a:r>
                        <a:rPr lang="es-CO" sz="900"/>
                        <a:t>6</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8</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ctr" rtl="0">
                        <a:lnSpc>
                          <a:spcPct val="115000"/>
                        </a:lnSpc>
                        <a:spcBef>
                          <a:spcPts val="1200"/>
                        </a:spcBef>
                        <a:spcAft>
                          <a:spcPts val="0"/>
                        </a:spcAft>
                        <a:buNone/>
                      </a:pPr>
                      <a:r>
                        <a:rPr lang="es-CO" sz="900"/>
                        <a:t>5</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2019-17E   RECUR. LIGAS DEP.</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rowSpan="3">
                  <a:txBody>
                    <a:bodyPr/>
                    <a:lstStyle/>
                    <a:p>
                      <a:pPr marL="0" lvl="0" indent="0" algn="ctr" rtl="0">
                        <a:lnSpc>
                          <a:spcPct val="115000"/>
                        </a:lnSpc>
                        <a:spcBef>
                          <a:spcPts val="1200"/>
                        </a:spcBef>
                        <a:spcAft>
                          <a:spcPts val="0"/>
                        </a:spcAft>
                        <a:buNone/>
                      </a:pPr>
                      <a:endParaRPr sz="900"/>
                    </a:p>
                    <a:p>
                      <a:pPr marL="0" lvl="0" indent="0" algn="ctr" rtl="0">
                        <a:lnSpc>
                          <a:spcPct val="115000"/>
                        </a:lnSpc>
                        <a:spcBef>
                          <a:spcPts val="1200"/>
                        </a:spcBef>
                        <a:spcAft>
                          <a:spcPts val="0"/>
                        </a:spcAft>
                        <a:buNone/>
                      </a:pPr>
                      <a:r>
                        <a:rPr lang="es-CO" sz="900"/>
                        <a:t>100%</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92D050"/>
                    </a:solidFill>
                  </a:tcPr>
                </a:tc>
                <a:tc>
                  <a:txBody>
                    <a:bodyPr/>
                    <a:lstStyle/>
                    <a:p>
                      <a:pPr marL="0" lvl="0" indent="0" algn="ctr" rtl="0">
                        <a:lnSpc>
                          <a:spcPct val="115000"/>
                        </a:lnSpc>
                        <a:spcBef>
                          <a:spcPts val="1200"/>
                        </a:spcBef>
                        <a:spcAft>
                          <a:spcPts val="0"/>
                        </a:spcAft>
                        <a:buNone/>
                      </a:pPr>
                      <a:r>
                        <a:rPr lang="es-CO" sz="900"/>
                        <a:t>4</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0</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ctr" rtl="0">
                        <a:lnSpc>
                          <a:spcPct val="115000"/>
                        </a:lnSpc>
                        <a:spcBef>
                          <a:spcPts val="1200"/>
                        </a:spcBef>
                        <a:spcAft>
                          <a:spcPts val="0"/>
                        </a:spcAft>
                        <a:buNone/>
                      </a:pPr>
                      <a:r>
                        <a:rPr lang="es-CO" sz="900"/>
                        <a:t>6</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2019-23E LIC.IDRD-STC-LP-022-17</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vMerge="1">
                  <a:txBody>
                    <a:bodyPr/>
                    <a:lstStyle/>
                    <a:p>
                      <a:endParaRPr lang="es-CO"/>
                    </a:p>
                  </a:txBody>
                  <a:tcPr/>
                </a:tc>
                <a:tc>
                  <a:txBody>
                    <a:bodyPr/>
                    <a:lstStyle/>
                    <a:p>
                      <a:pPr marL="0" lvl="0" indent="0" algn="ctr" rtl="0">
                        <a:lnSpc>
                          <a:spcPct val="115000"/>
                        </a:lnSpc>
                        <a:spcBef>
                          <a:spcPts val="1200"/>
                        </a:spcBef>
                        <a:spcAft>
                          <a:spcPts val="0"/>
                        </a:spcAft>
                        <a:buNone/>
                      </a:pPr>
                      <a:r>
                        <a:rPr lang="es-CO" sz="900"/>
                        <a:t>3</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0</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lvl="0" indent="0" algn="ctr" rtl="0">
                        <a:lnSpc>
                          <a:spcPct val="115000"/>
                        </a:lnSpc>
                        <a:spcBef>
                          <a:spcPts val="1200"/>
                        </a:spcBef>
                        <a:spcAft>
                          <a:spcPts val="0"/>
                        </a:spcAft>
                        <a:buNone/>
                      </a:pPr>
                      <a:r>
                        <a:rPr lang="es-CO" sz="900"/>
                        <a:t>7</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2019-29E PARQUE JAPÓN</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vMerge="1">
                  <a:txBody>
                    <a:bodyPr/>
                    <a:lstStyle/>
                    <a:p>
                      <a:endParaRPr lang="es-CO"/>
                    </a:p>
                  </a:txBody>
                  <a:tcPr/>
                </a:tc>
                <a:tc>
                  <a:txBody>
                    <a:bodyPr/>
                    <a:lstStyle/>
                    <a:p>
                      <a:pPr marL="0" lvl="0" indent="0" algn="ctr" rtl="0">
                        <a:lnSpc>
                          <a:spcPct val="115000"/>
                        </a:lnSpc>
                        <a:spcBef>
                          <a:spcPts val="1200"/>
                        </a:spcBef>
                        <a:spcAft>
                          <a:spcPts val="0"/>
                        </a:spcAft>
                        <a:buNone/>
                      </a:pPr>
                      <a:r>
                        <a:rPr lang="es-CO" sz="900"/>
                        <a:t>4</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0</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0" lvl="0" indent="0" algn="ctr" rtl="0">
                        <a:lnSpc>
                          <a:spcPct val="115000"/>
                        </a:lnSpc>
                        <a:spcBef>
                          <a:spcPts val="1200"/>
                        </a:spcBef>
                        <a:spcAft>
                          <a:spcPts val="0"/>
                        </a:spcAft>
                        <a:buNone/>
                      </a:pPr>
                      <a:r>
                        <a:rPr lang="es-CO" sz="900"/>
                        <a:t>8</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2019-31E APP SALITRE MÁGICO</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87.5%</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00"/>
                    </a:solidFill>
                  </a:tcPr>
                </a:tc>
                <a:tc>
                  <a:txBody>
                    <a:bodyPr/>
                    <a:lstStyle/>
                    <a:p>
                      <a:pPr marL="0" lvl="0" indent="0" algn="ctr" rtl="0">
                        <a:lnSpc>
                          <a:spcPct val="115000"/>
                        </a:lnSpc>
                        <a:spcBef>
                          <a:spcPts val="1200"/>
                        </a:spcBef>
                        <a:spcAft>
                          <a:spcPts val="0"/>
                        </a:spcAft>
                        <a:buNone/>
                      </a:pPr>
                      <a:r>
                        <a:rPr lang="es-CO" sz="900"/>
                        <a:t>3</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1</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66700">
                <a:tc>
                  <a:txBody>
                    <a:bodyPr/>
                    <a:lstStyle/>
                    <a:p>
                      <a:pPr marL="0" lvl="0" indent="0" algn="ctr" rtl="0">
                        <a:lnSpc>
                          <a:spcPct val="115000"/>
                        </a:lnSpc>
                        <a:spcBef>
                          <a:spcPts val="1200"/>
                        </a:spcBef>
                        <a:spcAft>
                          <a:spcPts val="0"/>
                        </a:spcAft>
                        <a:buNone/>
                      </a:pPr>
                      <a:r>
                        <a:rPr lang="es-CO" sz="900"/>
                        <a:t>9</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dirty="0"/>
                        <a:t>2021-AUTO CIERRE JUEGOS NACIONALES 2019</a:t>
                      </a:r>
                      <a:endParaRPr sz="900" dirty="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a:t>100%</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92D050"/>
                    </a:solidFill>
                  </a:tcPr>
                </a:tc>
                <a:tc>
                  <a:txBody>
                    <a:bodyPr/>
                    <a:lstStyle/>
                    <a:p>
                      <a:pPr marL="0" lvl="0" indent="0" algn="ctr" rtl="0">
                        <a:lnSpc>
                          <a:spcPct val="115000"/>
                        </a:lnSpc>
                        <a:spcBef>
                          <a:spcPts val="1200"/>
                        </a:spcBef>
                        <a:spcAft>
                          <a:spcPts val="0"/>
                        </a:spcAft>
                        <a:buNone/>
                      </a:pPr>
                      <a:r>
                        <a:rPr lang="es-CO" sz="900"/>
                        <a:t>3</a:t>
                      </a:r>
                      <a:endParaRPr sz="90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s-CO" sz="900" dirty="0"/>
                        <a:t>0</a:t>
                      </a:r>
                      <a:endParaRPr sz="900" dirty="0"/>
                    </a:p>
                  </a:txBody>
                  <a:tcPr marL="44450" marR="44450"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1048dd9255_0_31"/>
          <p:cNvSpPr txBox="1">
            <a:spLocks noGrp="1"/>
          </p:cNvSpPr>
          <p:nvPr>
            <p:ph type="title"/>
          </p:nvPr>
        </p:nvSpPr>
        <p:spPr>
          <a:xfrm>
            <a:off x="328725" y="-128925"/>
            <a:ext cx="8559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Arial"/>
              <a:buNone/>
            </a:pPr>
            <a:r>
              <a:rPr lang="es-CO" sz="3600" b="1">
                <a:latin typeface="Arial"/>
                <a:ea typeface="Arial"/>
                <a:cs typeface="Arial"/>
                <a:sym typeface="Arial"/>
              </a:rPr>
              <a:t>Plan de Mejoramiento Entes Externos</a:t>
            </a:r>
            <a:endParaRPr/>
          </a:p>
        </p:txBody>
      </p:sp>
      <p:sp>
        <p:nvSpPr>
          <p:cNvPr id="172" name="Google Shape;172;g11048dd9255_0_31"/>
          <p:cNvSpPr txBox="1">
            <a:spLocks noGrp="1"/>
          </p:cNvSpPr>
          <p:nvPr>
            <p:ph type="body" idx="2"/>
          </p:nvPr>
        </p:nvSpPr>
        <p:spPr>
          <a:xfrm>
            <a:off x="454440" y="771254"/>
            <a:ext cx="8108400" cy="2815325"/>
          </a:xfrm>
          <a:prstGeom prst="rect">
            <a:avLst/>
          </a:prstGeom>
        </p:spPr>
        <p:txBody>
          <a:bodyPr spcFirstLastPara="1" wrap="square" lIns="91425" tIns="45700" rIns="91425" bIns="45700" anchor="t" anchorCtr="0">
            <a:normAutofit/>
          </a:bodyPr>
          <a:lstStyle/>
          <a:p>
            <a:pPr marL="0" lvl="0" indent="0" algn="just">
              <a:lnSpc>
                <a:spcPct val="115000"/>
              </a:lnSpc>
              <a:spcBef>
                <a:spcPts val="1200"/>
              </a:spcBef>
              <a:buNone/>
            </a:pPr>
            <a:r>
              <a:rPr lang="es-CO" sz="1400" dirty="0"/>
              <a:t>A la fecha el Plan de Mejoramiento Archivístico tiene 4 hallazgos formulados por el AGN, así:</a:t>
            </a:r>
            <a:endParaRPr sz="1400" dirty="0"/>
          </a:p>
          <a:p>
            <a:pPr marL="0" lvl="0" indent="0" algn="just" rtl="0">
              <a:lnSpc>
                <a:spcPct val="115000"/>
              </a:lnSpc>
              <a:spcBef>
                <a:spcPts val="1200"/>
              </a:spcBef>
              <a:spcAft>
                <a:spcPts val="0"/>
              </a:spcAft>
              <a:buNone/>
            </a:pPr>
            <a:r>
              <a:rPr lang="es-CO" sz="2721" dirty="0">
                <a:latin typeface="Arial"/>
                <a:ea typeface="Arial"/>
                <a:cs typeface="Arial"/>
                <a:sym typeface="Arial"/>
              </a:rPr>
              <a:t> </a:t>
            </a:r>
            <a:endParaRPr sz="2721" dirty="0">
              <a:latin typeface="Arial"/>
              <a:ea typeface="Arial"/>
              <a:cs typeface="Arial"/>
              <a:sym typeface="Arial"/>
            </a:endParaRPr>
          </a:p>
          <a:p>
            <a:pPr marL="0" lvl="0" indent="0" algn="l" rtl="0">
              <a:spcBef>
                <a:spcPts val="1000"/>
              </a:spcBef>
              <a:spcAft>
                <a:spcPts val="0"/>
              </a:spcAft>
              <a:buNone/>
            </a:pPr>
            <a:endParaRPr dirty="0"/>
          </a:p>
        </p:txBody>
      </p:sp>
      <p:pic>
        <p:nvPicPr>
          <p:cNvPr id="173" name="Google Shape;173;g11048dd9255_0_31"/>
          <p:cNvPicPr preferRelativeResize="0"/>
          <p:nvPr/>
        </p:nvPicPr>
        <p:blipFill>
          <a:blip r:embed="rId3">
            <a:alphaModFix/>
          </a:blip>
          <a:stretch>
            <a:fillRect/>
          </a:stretch>
        </p:blipFill>
        <p:spPr>
          <a:xfrm>
            <a:off x="1646840" y="1421425"/>
            <a:ext cx="5723600" cy="2007575"/>
          </a:xfrm>
          <a:prstGeom prst="rect">
            <a:avLst/>
          </a:prstGeom>
          <a:noFill/>
          <a:ln>
            <a:noFill/>
          </a:ln>
        </p:spPr>
      </p:pic>
      <p:sp>
        <p:nvSpPr>
          <p:cNvPr id="174" name="Google Shape;174;g11048dd9255_0_31"/>
          <p:cNvSpPr txBox="1"/>
          <p:nvPr/>
        </p:nvSpPr>
        <p:spPr>
          <a:xfrm>
            <a:off x="428107" y="3251446"/>
            <a:ext cx="8360836" cy="2742259"/>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Clr>
                <a:schemeClr val="dk1"/>
              </a:buClr>
              <a:buSzPts val="1100"/>
              <a:buFont typeface="Arial"/>
              <a:buNone/>
            </a:pPr>
            <a:r>
              <a:rPr lang="es-CO" dirty="0">
                <a:solidFill>
                  <a:schemeClr val="dk1"/>
                </a:solidFill>
                <a:latin typeface="Calibri"/>
                <a:ea typeface="Calibri"/>
                <a:cs typeface="Calibri"/>
                <a:sym typeface="Calibri"/>
              </a:rPr>
              <a:t>El Instituto Distrital de Recreación y Deporte - IDRD, cuenta con un plan de mejoramiento en ejecución con un porcentaje de avance del 97% sobre el 100% esperado, los hallazgos superados son:</a:t>
            </a:r>
            <a:endParaRPr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Clr>
                <a:schemeClr val="dk1"/>
              </a:buClr>
              <a:buSzPts val="1100"/>
              <a:buFont typeface="Arial"/>
              <a:buNone/>
            </a:pPr>
            <a:r>
              <a:rPr lang="es-CO" dirty="0">
                <a:solidFill>
                  <a:schemeClr val="dk1"/>
                </a:solidFill>
                <a:latin typeface="Calibri"/>
                <a:ea typeface="Calibri"/>
                <a:cs typeface="Calibri"/>
                <a:sym typeface="Calibri"/>
              </a:rPr>
              <a:t> 1. Inventario Documental. Superado con Radicado AGN </a:t>
            </a:r>
            <a:r>
              <a:rPr lang="es-CO" dirty="0" err="1">
                <a:solidFill>
                  <a:schemeClr val="dk1"/>
                </a:solidFill>
                <a:latin typeface="Calibri"/>
                <a:ea typeface="Calibri"/>
                <a:cs typeface="Calibri"/>
                <a:sym typeface="Calibri"/>
              </a:rPr>
              <a:t>N°</a:t>
            </a:r>
            <a:r>
              <a:rPr lang="es-CO" dirty="0">
                <a:solidFill>
                  <a:schemeClr val="dk1"/>
                </a:solidFill>
                <a:latin typeface="Calibri"/>
                <a:ea typeface="Calibri"/>
                <a:cs typeface="Calibri"/>
                <a:sym typeface="Calibri"/>
              </a:rPr>
              <a:t> 2-2020-8579 06 octubre de 2020.</a:t>
            </a:r>
            <a:endParaRPr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Clr>
                <a:schemeClr val="dk1"/>
              </a:buClr>
              <a:buSzPts val="1100"/>
              <a:buFont typeface="Arial"/>
              <a:buNone/>
            </a:pPr>
            <a:r>
              <a:rPr lang="es-CO" dirty="0">
                <a:solidFill>
                  <a:schemeClr val="dk1"/>
                </a:solidFill>
                <a:latin typeface="Calibri"/>
                <a:ea typeface="Calibri"/>
                <a:cs typeface="Calibri"/>
                <a:sym typeface="Calibri"/>
              </a:rPr>
              <a:t> 2. Organización de los Archivos de Gestión. Superado con Radicado AGN </a:t>
            </a:r>
            <a:r>
              <a:rPr lang="es-CO" dirty="0" err="1">
                <a:solidFill>
                  <a:schemeClr val="dk1"/>
                </a:solidFill>
                <a:latin typeface="Calibri"/>
                <a:ea typeface="Calibri"/>
                <a:cs typeface="Calibri"/>
                <a:sym typeface="Calibri"/>
              </a:rPr>
              <a:t>N°</a:t>
            </a:r>
            <a:r>
              <a:rPr lang="es-CO" dirty="0">
                <a:solidFill>
                  <a:schemeClr val="dk1"/>
                </a:solidFill>
                <a:latin typeface="Calibri"/>
                <a:ea typeface="Calibri"/>
                <a:cs typeface="Calibri"/>
                <a:sym typeface="Calibri"/>
              </a:rPr>
              <a:t> 2-2020-03519 de 11 de mayo 2020.</a:t>
            </a:r>
            <a:endParaRPr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None/>
            </a:pPr>
            <a:r>
              <a:rPr lang="es-CO" dirty="0">
                <a:solidFill>
                  <a:schemeClr val="dk1"/>
                </a:solidFill>
                <a:latin typeface="Calibri"/>
                <a:ea typeface="Calibri"/>
                <a:cs typeface="Calibri"/>
                <a:sym typeface="Calibri"/>
              </a:rPr>
              <a:t>3. Sistema Integrado de Conservación - SIC. Superado con Radicado AGN N°2-2020-03519 de 11 de mayo 2020.</a:t>
            </a:r>
            <a:endParaRPr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Clr>
                <a:schemeClr val="dk1"/>
              </a:buClr>
              <a:buSzPts val="1100"/>
              <a:buFont typeface="Arial"/>
              <a:buNone/>
            </a:pPr>
            <a:r>
              <a:rPr lang="es-CO" dirty="0">
                <a:solidFill>
                  <a:schemeClr val="dk1"/>
                </a:solidFill>
                <a:latin typeface="Calibri"/>
                <a:ea typeface="Calibri"/>
                <a:cs typeface="Calibri"/>
                <a:sym typeface="Calibri"/>
              </a:rPr>
              <a:t>El 24 de septiembre de 2021 se remitió el Informe No. 5 de la Prórroga, en donde se verificó el avance y/o cumplimiento con las actividades relacionadas al Hallazgo No.2. Conformación de los Archivos Públicos, acción 3 - Fondo Documental Acumulado del Instituto Distrital de Recreación y Deporte – IDRD.</a:t>
            </a:r>
            <a:endParaRPr dirty="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1048dd9255_0_46"/>
          <p:cNvSpPr txBox="1">
            <a:spLocks noGrp="1"/>
          </p:cNvSpPr>
          <p:nvPr>
            <p:ph type="title"/>
          </p:nvPr>
        </p:nvSpPr>
        <p:spPr>
          <a:xfrm>
            <a:off x="259950" y="94400"/>
            <a:ext cx="86241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1100"/>
              <a:buFont typeface="Arial"/>
              <a:buNone/>
            </a:pPr>
            <a:r>
              <a:rPr lang="es-CO" sz="3600" b="1"/>
              <a:t>Plan de Mejoramiento Entes Externos</a:t>
            </a:r>
            <a:endParaRPr/>
          </a:p>
        </p:txBody>
      </p:sp>
      <p:sp>
        <p:nvSpPr>
          <p:cNvPr id="180" name="Google Shape;180;g11048dd9255_0_46"/>
          <p:cNvSpPr txBox="1">
            <a:spLocks noGrp="1"/>
          </p:cNvSpPr>
          <p:nvPr>
            <p:ph type="body" idx="1"/>
          </p:nvPr>
        </p:nvSpPr>
        <p:spPr>
          <a:xfrm>
            <a:off x="557629" y="1420100"/>
            <a:ext cx="7840800" cy="4351200"/>
          </a:xfrm>
          <a:prstGeom prst="rect">
            <a:avLst/>
          </a:prstGeom>
        </p:spPr>
        <p:txBody>
          <a:bodyPr spcFirstLastPara="1" wrap="square" lIns="91425" tIns="45700" rIns="91425" bIns="45700" anchor="t" anchorCtr="0">
            <a:normAutofit/>
          </a:bodyPr>
          <a:lstStyle/>
          <a:p>
            <a:pPr marL="0" lvl="0" indent="0" algn="just" rtl="0">
              <a:spcBef>
                <a:spcPts val="1000"/>
              </a:spcBef>
              <a:spcAft>
                <a:spcPts val="0"/>
              </a:spcAft>
              <a:buNone/>
            </a:pPr>
            <a:r>
              <a:rPr lang="es-CO" sz="3000" dirty="0"/>
              <a:t>Es importante precisar que la Oficina de Control Interno realizó los seguimiento y estableció si se culminaron o no las acciones diseñadas, teniendo en cuenta la recopilación de evidencias y/o soportes remitidos por las áreas responsables; no obstante, se recuerda que es el ente de control, quien definirá si las acciones de mejora son eficientes, eficaces y efectivas, para posteriormente darle cierre a las mismas</a:t>
            </a:r>
            <a:endParaRPr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txBox="1">
            <a:spLocks noGrp="1"/>
          </p:cNvSpPr>
          <p:nvPr>
            <p:ph type="title"/>
          </p:nvPr>
        </p:nvSpPr>
        <p:spPr>
          <a:xfrm>
            <a:off x="74977" y="-53824"/>
            <a:ext cx="906902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s-CO" sz="3600" b="1"/>
              <a:t>Sistema de Control Interno del IDRD 31/12/2021</a:t>
            </a:r>
            <a:endParaRPr sz="3600"/>
          </a:p>
        </p:txBody>
      </p:sp>
      <p:sp>
        <p:nvSpPr>
          <p:cNvPr id="186" name="Google Shape;186;p10"/>
          <p:cNvSpPr txBox="1"/>
          <p:nvPr/>
        </p:nvSpPr>
        <p:spPr>
          <a:xfrm>
            <a:off x="268182" y="1167683"/>
            <a:ext cx="8556900" cy="2825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300"/>
              <a:buFont typeface="Arial"/>
              <a:buNone/>
            </a:pPr>
            <a:r>
              <a:rPr lang="es-CO" sz="1700" i="0" u="none" strike="noStrike" cap="none">
                <a:solidFill>
                  <a:schemeClr val="dk1"/>
                </a:solidFill>
                <a:latin typeface="Calibri"/>
                <a:ea typeface="Calibri"/>
                <a:cs typeface="Calibri"/>
                <a:sym typeface="Calibri"/>
              </a:rPr>
              <a:t>En general el Sistema de Control Interno es efectivo y alcanzó un </a:t>
            </a:r>
            <a:r>
              <a:rPr lang="es-CO" sz="1700" b="1" i="0" u="none" strike="noStrike" cap="none">
                <a:solidFill>
                  <a:schemeClr val="dk1"/>
                </a:solidFill>
                <a:latin typeface="Calibri"/>
                <a:ea typeface="Calibri"/>
                <a:cs typeface="Calibri"/>
                <a:sym typeface="Calibri"/>
              </a:rPr>
              <a:t>83</a:t>
            </a:r>
            <a:r>
              <a:rPr lang="es-CO" sz="1700" i="0" u="none" strike="noStrike" cap="none">
                <a:solidFill>
                  <a:schemeClr val="dk1"/>
                </a:solidFill>
                <a:latin typeface="Calibri"/>
                <a:ea typeface="Calibri"/>
                <a:cs typeface="Calibri"/>
                <a:sym typeface="Calibri"/>
              </a:rPr>
              <a:t>% de desarrollo, teniendo en cuenta que sus componentes se encuentran presentes y funcionando, de tal manera que ha conllevado a que las metas y objetivos del IDRD se cumplan, siempre pensando en la mejora continua del servicio prestado; sin embargo, se requiere continuar con las estrategias de fortalecimiento del Sistema para mejorar los resultados obtenidos. Los componentes se encuentran operando juntos; sin embargo, algunos de los ítems evaluados no están integrados completamente. Los componentes con mayor integración son el Ambiente de Control y las actividades de Monitoreo. El esquema de líneas de defensa inició en el IDRD desde la vigencia 2018 con la Política de Administración del Riesgo, esta ha sido objeto de monitoreo, seguimiento, evaluación independiente y mejoramiento en su operación, no obstante, se encuentran oportunidades de mejora por parte de cada una de las líneas de defensa, hasta llegar al mapa de aseguramiento y manejo integral de los riesgos del Instituto.</a:t>
            </a:r>
            <a:endParaRPr sz="1700">
              <a:latin typeface="Calibri"/>
              <a:ea typeface="Calibri"/>
              <a:cs typeface="Calibri"/>
              <a:sym typeface="Calibri"/>
            </a:endParaRPr>
          </a:p>
        </p:txBody>
      </p:sp>
      <p:graphicFrame>
        <p:nvGraphicFramePr>
          <p:cNvPr id="187" name="Google Shape;187;p10"/>
          <p:cNvGraphicFramePr/>
          <p:nvPr/>
        </p:nvGraphicFramePr>
        <p:xfrm>
          <a:off x="1045818" y="4521386"/>
          <a:ext cx="7127350" cy="1795535"/>
        </p:xfrm>
        <a:graphic>
          <a:graphicData uri="http://schemas.openxmlformats.org/drawingml/2006/table">
            <a:tbl>
              <a:tblPr>
                <a:noFill/>
                <a:tableStyleId>{80061B3B-DEBF-412E-BA4F-DF34D93111B7}</a:tableStyleId>
              </a:tblPr>
              <a:tblGrid>
                <a:gridCol w="2006875">
                  <a:extLst>
                    <a:ext uri="{9D8B030D-6E8A-4147-A177-3AD203B41FA5}">
                      <a16:colId xmlns:a16="http://schemas.microsoft.com/office/drawing/2014/main" val="20000"/>
                    </a:ext>
                  </a:extLst>
                </a:gridCol>
                <a:gridCol w="1947850">
                  <a:extLst>
                    <a:ext uri="{9D8B030D-6E8A-4147-A177-3AD203B41FA5}">
                      <a16:colId xmlns:a16="http://schemas.microsoft.com/office/drawing/2014/main" val="20001"/>
                    </a:ext>
                  </a:extLst>
                </a:gridCol>
                <a:gridCol w="2183950">
                  <a:extLst>
                    <a:ext uri="{9D8B030D-6E8A-4147-A177-3AD203B41FA5}">
                      <a16:colId xmlns:a16="http://schemas.microsoft.com/office/drawing/2014/main" val="20002"/>
                    </a:ext>
                  </a:extLst>
                </a:gridCol>
                <a:gridCol w="988675">
                  <a:extLst>
                    <a:ext uri="{9D8B030D-6E8A-4147-A177-3AD203B41FA5}">
                      <a16:colId xmlns:a16="http://schemas.microsoft.com/office/drawing/2014/main" val="20003"/>
                    </a:ext>
                  </a:extLst>
                </a:gridCol>
              </a:tblGrid>
              <a:tr h="266600">
                <a:tc>
                  <a:txBody>
                    <a:bodyPr/>
                    <a:lstStyle/>
                    <a:p>
                      <a:pPr marL="0" marR="0" lvl="0" indent="0" algn="ctr" rtl="0">
                        <a:spcBef>
                          <a:spcPts val="0"/>
                        </a:spcBef>
                        <a:spcAft>
                          <a:spcPts val="0"/>
                        </a:spcAft>
                        <a:buNone/>
                      </a:pPr>
                      <a:r>
                        <a:rPr lang="es-CO" sz="1200" u="none" strike="noStrike" cap="none"/>
                        <a:t>Componente</a:t>
                      </a:r>
                      <a:endParaRPr sz="1200" b="1"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200" u="none" strike="noStrike" cap="none"/>
                        <a:t>Nivel de Cumplimiento Ier semestre 2021 (%)</a:t>
                      </a:r>
                      <a:endParaRPr sz="1200" b="1"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200" u="none" strike="noStrike" cap="none"/>
                        <a:t>Nivel de Cumplimiento II do semestre 2021 (%)</a:t>
                      </a:r>
                      <a:endParaRPr sz="1200" b="1"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200" u="none" strike="noStrike" cap="none"/>
                        <a:t>Variación (%)</a:t>
                      </a:r>
                      <a:endParaRPr sz="1200" b="1" i="0" u="none" strike="noStrike" cap="none">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0"/>
                  </a:ext>
                </a:extLst>
              </a:tr>
              <a:tr h="234650">
                <a:tc>
                  <a:txBody>
                    <a:bodyPr/>
                    <a:lstStyle/>
                    <a:p>
                      <a:pPr marL="0" marR="0" lvl="0" indent="0" algn="ctr" rtl="0">
                        <a:spcBef>
                          <a:spcPts val="0"/>
                        </a:spcBef>
                        <a:spcAft>
                          <a:spcPts val="0"/>
                        </a:spcAft>
                        <a:buNone/>
                      </a:pPr>
                      <a:r>
                        <a:rPr lang="es-CO" sz="1200" u="none" strike="noStrike" cap="none"/>
                        <a:t>Ambiente de control</a:t>
                      </a:r>
                      <a:endParaRPr sz="12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200" u="none" strike="noStrike" cap="none"/>
                        <a:t>88</a:t>
                      </a:r>
                      <a:endParaRPr sz="12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200" u="none" strike="noStrike" cap="none"/>
                        <a:t>100</a:t>
                      </a:r>
                      <a:endParaRPr sz="12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200" u="none" strike="noStrike" cap="none"/>
                        <a:t>12</a:t>
                      </a:r>
                      <a:endParaRPr sz="1200" b="0" i="0" u="none" strike="noStrike" cap="none">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234650">
                <a:tc>
                  <a:txBody>
                    <a:bodyPr/>
                    <a:lstStyle/>
                    <a:p>
                      <a:pPr marL="0" marR="0" lvl="0" indent="0" algn="ctr" rtl="0">
                        <a:spcBef>
                          <a:spcPts val="0"/>
                        </a:spcBef>
                        <a:spcAft>
                          <a:spcPts val="0"/>
                        </a:spcAft>
                        <a:buNone/>
                      </a:pPr>
                      <a:r>
                        <a:rPr lang="es-CO" sz="1200" u="none" strike="noStrike" cap="none"/>
                        <a:t>Evaluación de riesgos</a:t>
                      </a:r>
                      <a:endParaRPr sz="12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200" u="none" strike="noStrike" cap="none"/>
                        <a:t>75</a:t>
                      </a:r>
                      <a:endParaRPr sz="12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200" u="none" strike="noStrike" cap="none"/>
                        <a:t>76</a:t>
                      </a:r>
                      <a:endParaRPr sz="12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200" u="none" strike="noStrike" cap="none"/>
                        <a:t>1</a:t>
                      </a:r>
                      <a:endParaRPr sz="1200" b="0" i="0" u="none" strike="noStrike" cap="none">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234650">
                <a:tc>
                  <a:txBody>
                    <a:bodyPr/>
                    <a:lstStyle/>
                    <a:p>
                      <a:pPr marL="0" marR="0" lvl="0" indent="0" algn="ctr" rtl="0">
                        <a:spcBef>
                          <a:spcPts val="0"/>
                        </a:spcBef>
                        <a:spcAft>
                          <a:spcPts val="0"/>
                        </a:spcAft>
                        <a:buNone/>
                      </a:pPr>
                      <a:r>
                        <a:rPr lang="es-CO" sz="1200" u="none" strike="noStrike" cap="none"/>
                        <a:t>Actividades de control</a:t>
                      </a:r>
                      <a:endParaRPr sz="12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200" u="none" strike="noStrike" cap="none"/>
                        <a:t>71</a:t>
                      </a:r>
                      <a:endParaRPr sz="12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200" u="none" strike="noStrike" cap="none"/>
                        <a:t>71</a:t>
                      </a:r>
                      <a:endParaRPr sz="12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200" u="none" strike="noStrike" cap="none"/>
                        <a:t>0</a:t>
                      </a:r>
                      <a:endParaRPr sz="1200" b="0" i="0" u="none" strike="noStrike" cap="none">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234650">
                <a:tc>
                  <a:txBody>
                    <a:bodyPr/>
                    <a:lstStyle/>
                    <a:p>
                      <a:pPr marL="0" marR="0" lvl="0" indent="0" algn="ctr" rtl="0">
                        <a:spcBef>
                          <a:spcPts val="0"/>
                        </a:spcBef>
                        <a:spcAft>
                          <a:spcPts val="0"/>
                        </a:spcAft>
                        <a:buNone/>
                      </a:pPr>
                      <a:r>
                        <a:rPr lang="es-CO" sz="1200" u="none" strike="noStrike" cap="none"/>
                        <a:t>Información y comunicación</a:t>
                      </a:r>
                      <a:endParaRPr sz="12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200" u="none" strike="noStrike" cap="none"/>
                        <a:t>61</a:t>
                      </a:r>
                      <a:endParaRPr sz="12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200" u="none" strike="noStrike" cap="none"/>
                        <a:t>79</a:t>
                      </a:r>
                      <a:endParaRPr sz="12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200" u="none" strike="noStrike" cap="none"/>
                        <a:t>18</a:t>
                      </a:r>
                      <a:endParaRPr sz="1200" b="0" i="0" u="none" strike="noStrike" cap="none">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r h="234650">
                <a:tc>
                  <a:txBody>
                    <a:bodyPr/>
                    <a:lstStyle/>
                    <a:p>
                      <a:pPr marL="0" marR="0" lvl="0" indent="0" algn="ctr" rtl="0">
                        <a:spcBef>
                          <a:spcPts val="0"/>
                        </a:spcBef>
                        <a:spcAft>
                          <a:spcPts val="0"/>
                        </a:spcAft>
                        <a:buNone/>
                      </a:pPr>
                      <a:r>
                        <a:rPr lang="es-CO" sz="1200" u="none" strike="noStrike" cap="none"/>
                        <a:t>Monitoreo</a:t>
                      </a:r>
                      <a:endParaRPr sz="12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200" u="none" strike="noStrike" cap="none"/>
                        <a:t>86</a:t>
                      </a:r>
                      <a:endParaRPr sz="12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200" u="none" strike="noStrike" cap="none"/>
                        <a:t>89</a:t>
                      </a:r>
                      <a:endParaRPr sz="12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200" u="none" strike="noStrike" cap="none"/>
                        <a:t>3</a:t>
                      </a:r>
                      <a:endParaRPr sz="1200" b="0" i="0" u="none" strike="noStrike" cap="none">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5"/>
                  </a:ext>
                </a:extLst>
              </a:tr>
              <a:tr h="247000">
                <a:tc>
                  <a:txBody>
                    <a:bodyPr/>
                    <a:lstStyle/>
                    <a:p>
                      <a:pPr marL="0" marR="0" lvl="0" indent="0" algn="ctr" rtl="0">
                        <a:spcBef>
                          <a:spcPts val="0"/>
                        </a:spcBef>
                        <a:spcAft>
                          <a:spcPts val="0"/>
                        </a:spcAft>
                        <a:buNone/>
                      </a:pPr>
                      <a:r>
                        <a:rPr lang="es-CO" sz="1200" u="none" strike="noStrike" cap="none"/>
                        <a:t>Total SCI</a:t>
                      </a:r>
                      <a:endParaRPr sz="1200" b="1"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s-CO" sz="1200" u="none" strike="noStrike" cap="none"/>
                        <a:t>76</a:t>
                      </a:r>
                      <a:endParaRPr sz="1200" b="1"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s-CO" sz="1200" u="none" strike="noStrike" cap="none"/>
                        <a:t>83</a:t>
                      </a:r>
                      <a:endParaRPr sz="1200" b="1"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s-CO" sz="1200" u="none" strike="noStrike" cap="none"/>
                        <a:t> </a:t>
                      </a:r>
                      <a:endParaRPr sz="12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a:spLocks noGrp="1"/>
          </p:cNvSpPr>
          <p:nvPr>
            <p:ph type="title"/>
          </p:nvPr>
        </p:nvSpPr>
        <p:spPr>
          <a:xfrm>
            <a:off x="74977" y="122346"/>
            <a:ext cx="9069023" cy="6536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Arial"/>
              <a:buNone/>
            </a:pPr>
            <a:r>
              <a:rPr lang="es-CO" sz="3200" b="1"/>
              <a:t>3. Aprobación Plan Anual de Auditoría Vigencia 2022 </a:t>
            </a:r>
            <a:endParaRPr sz="3200"/>
          </a:p>
        </p:txBody>
      </p:sp>
      <p:sp>
        <p:nvSpPr>
          <p:cNvPr id="193" name="Google Shape;193;p11"/>
          <p:cNvSpPr txBox="1">
            <a:spLocks noGrp="1"/>
          </p:cNvSpPr>
          <p:nvPr>
            <p:ph type="body" idx="1"/>
          </p:nvPr>
        </p:nvSpPr>
        <p:spPr>
          <a:xfrm>
            <a:off x="385630" y="1024701"/>
            <a:ext cx="8565423" cy="5057318"/>
          </a:xfrm>
          <a:prstGeom prst="rect">
            <a:avLst/>
          </a:prstGeom>
          <a:noFill/>
          <a:ln>
            <a:noFill/>
          </a:ln>
        </p:spPr>
        <p:txBody>
          <a:bodyPr spcFirstLastPara="1" wrap="square" lIns="91425" tIns="45700" rIns="91425" bIns="45700" anchor="t" anchorCtr="0">
            <a:normAutofit fontScale="40000" lnSpcReduction="20000"/>
          </a:bodyPr>
          <a:lstStyle/>
          <a:p>
            <a:pPr marL="0" lvl="0" indent="0" algn="just" rtl="0">
              <a:lnSpc>
                <a:spcPct val="100000"/>
              </a:lnSpc>
              <a:spcBef>
                <a:spcPts val="0"/>
              </a:spcBef>
              <a:spcAft>
                <a:spcPts val="0"/>
              </a:spcAft>
              <a:buClr>
                <a:schemeClr val="dk1"/>
              </a:buClr>
              <a:buSzPct val="80000"/>
              <a:buNone/>
            </a:pPr>
            <a:r>
              <a:rPr lang="es-CO" sz="3500"/>
              <a:t>La Oficina de Control Interno en cumplimiento de los cinco (5) roles asignados por ley presenta para aprobación el Plan Anual de Auditoría-PAA, para el periodo comprendido entre el 1 de enero al 31 de diciembre del 2022, con un total de 46 actividades con diferente periodicidad de realización (algunas entre 1 a 4 veces al año y otras permanentes), así: </a:t>
            </a:r>
            <a:endParaRPr sz="3500"/>
          </a:p>
          <a:p>
            <a:pPr marL="228600" lvl="0" indent="-219709" algn="just" rtl="0">
              <a:lnSpc>
                <a:spcPct val="100000"/>
              </a:lnSpc>
              <a:spcBef>
                <a:spcPts val="1000"/>
              </a:spcBef>
              <a:spcAft>
                <a:spcPts val="0"/>
              </a:spcAft>
              <a:buClr>
                <a:schemeClr val="dk1"/>
              </a:buClr>
              <a:buSzPct val="100000"/>
              <a:buFont typeface="Noto Sans Symbols"/>
              <a:buChar char="⮚"/>
            </a:pPr>
            <a:r>
              <a:rPr lang="es-CO" sz="3500"/>
              <a:t>Informes de Ley 25 (40 en total): SUIT, PAAC, Austeridad, SCIC, Parametrizado SCI, SIPROJ, FURAG, PQRS, Derechos Autor, Transparencia, Comités, Acuerdos-SIDEAP, entre otros.</a:t>
            </a:r>
            <a:endParaRPr sz="3500"/>
          </a:p>
          <a:p>
            <a:pPr marL="228600" lvl="0" indent="-219709" algn="just" rtl="0">
              <a:lnSpc>
                <a:spcPct val="100000"/>
              </a:lnSpc>
              <a:spcBef>
                <a:spcPts val="1000"/>
              </a:spcBef>
              <a:spcAft>
                <a:spcPts val="0"/>
              </a:spcAft>
              <a:buClr>
                <a:schemeClr val="dk1"/>
              </a:buClr>
              <a:buSzPct val="100000"/>
              <a:buFont typeface="Noto Sans Symbols"/>
              <a:buChar char="⮚"/>
            </a:pPr>
            <a:r>
              <a:rPr lang="es-CO" sz="3500"/>
              <a:t>Auditorías Especiales 5:</a:t>
            </a:r>
            <a:endParaRPr sz="3500"/>
          </a:p>
          <a:p>
            <a:pPr marL="228600" lvl="0" indent="-219709" algn="just" rtl="0">
              <a:lnSpc>
                <a:spcPct val="100000"/>
              </a:lnSpc>
              <a:spcBef>
                <a:spcPts val="1000"/>
              </a:spcBef>
              <a:spcAft>
                <a:spcPts val="0"/>
              </a:spcAft>
              <a:buClr>
                <a:schemeClr val="dk1"/>
              </a:buClr>
              <a:buSzPct val="100000"/>
              <a:buChar char="•"/>
            </a:pPr>
            <a:r>
              <a:rPr lang="es-CO" sz="3500"/>
              <a:t>Proceso Administración y Mantenimiento de Parques y Escenarios - Aprovechamiento Económico</a:t>
            </a:r>
            <a:endParaRPr sz="3500"/>
          </a:p>
          <a:p>
            <a:pPr marL="228600" lvl="0" indent="-219709" algn="just" rtl="0">
              <a:lnSpc>
                <a:spcPct val="100000"/>
              </a:lnSpc>
              <a:spcBef>
                <a:spcPts val="1000"/>
              </a:spcBef>
              <a:spcAft>
                <a:spcPts val="0"/>
              </a:spcAft>
              <a:buClr>
                <a:schemeClr val="dk1"/>
              </a:buClr>
              <a:buSzPct val="100000"/>
              <a:buChar char="•"/>
            </a:pPr>
            <a:r>
              <a:rPr lang="es-CO" sz="3500"/>
              <a:t>Proceso Fomento al Deporte - Gestión Apoyos Suministrados a los Deportistas	</a:t>
            </a:r>
            <a:endParaRPr sz="3500"/>
          </a:p>
          <a:p>
            <a:pPr marL="228600" lvl="0" indent="-219709" algn="just" rtl="0">
              <a:lnSpc>
                <a:spcPct val="100000"/>
              </a:lnSpc>
              <a:spcBef>
                <a:spcPts val="1000"/>
              </a:spcBef>
              <a:spcAft>
                <a:spcPts val="0"/>
              </a:spcAft>
              <a:buClr>
                <a:schemeClr val="dk1"/>
              </a:buClr>
              <a:buSzPct val="100000"/>
              <a:buChar char="•"/>
            </a:pPr>
            <a:r>
              <a:rPr lang="es-CO" sz="3500"/>
              <a:t>Proceso Diseño y Construcción de Parques y Escenarios - Estado de avance de las obras 	</a:t>
            </a:r>
            <a:endParaRPr sz="3500"/>
          </a:p>
          <a:p>
            <a:pPr marL="228600" lvl="0" indent="-219709" algn="just" rtl="0">
              <a:lnSpc>
                <a:spcPct val="100000"/>
              </a:lnSpc>
              <a:spcBef>
                <a:spcPts val="1000"/>
              </a:spcBef>
              <a:spcAft>
                <a:spcPts val="0"/>
              </a:spcAft>
              <a:buClr>
                <a:schemeClr val="dk1"/>
              </a:buClr>
              <a:buSzPct val="100000"/>
              <a:buChar char="•"/>
            </a:pPr>
            <a:r>
              <a:rPr lang="es-CO" sz="3500"/>
              <a:t>Escenarios entregados a terceros en administración mediante contratos o convenios	</a:t>
            </a:r>
            <a:endParaRPr sz="3500"/>
          </a:p>
          <a:p>
            <a:pPr marL="228600" lvl="0" indent="-219709" algn="just" rtl="0">
              <a:lnSpc>
                <a:spcPct val="100000"/>
              </a:lnSpc>
              <a:spcBef>
                <a:spcPts val="1000"/>
              </a:spcBef>
              <a:spcAft>
                <a:spcPts val="0"/>
              </a:spcAft>
              <a:buClr>
                <a:schemeClr val="dk1"/>
              </a:buClr>
              <a:buSzPct val="100000"/>
              <a:buChar char="•"/>
            </a:pPr>
            <a:r>
              <a:rPr lang="es-CO" sz="3500"/>
              <a:t>Auditoría a la Contratación (Cumplimiento Ley de Garantías)	</a:t>
            </a:r>
            <a:endParaRPr sz="3500"/>
          </a:p>
          <a:p>
            <a:pPr marL="228600" lvl="0" indent="-219709" algn="just" rtl="0">
              <a:lnSpc>
                <a:spcPct val="100000"/>
              </a:lnSpc>
              <a:spcBef>
                <a:spcPts val="1000"/>
              </a:spcBef>
              <a:spcAft>
                <a:spcPts val="0"/>
              </a:spcAft>
              <a:buClr>
                <a:schemeClr val="dk1"/>
              </a:buClr>
              <a:buSzPct val="100000"/>
              <a:buFont typeface="Noto Sans Symbols"/>
              <a:buChar char="⮚"/>
            </a:pPr>
            <a:r>
              <a:rPr lang="es-CO" sz="3500"/>
              <a:t>Seguimientos Aspectos Puntuales (3):</a:t>
            </a:r>
            <a:endParaRPr sz="3500"/>
          </a:p>
          <a:p>
            <a:pPr marL="228600" lvl="0" indent="-219709" algn="just" rtl="0">
              <a:lnSpc>
                <a:spcPct val="100000"/>
              </a:lnSpc>
              <a:spcBef>
                <a:spcPts val="1000"/>
              </a:spcBef>
              <a:spcAft>
                <a:spcPts val="0"/>
              </a:spcAft>
              <a:buClr>
                <a:schemeClr val="dk1"/>
              </a:buClr>
              <a:buSzPct val="100000"/>
              <a:buChar char="•"/>
            </a:pPr>
            <a:r>
              <a:rPr lang="es-CO" sz="3500"/>
              <a:t>Seguimiento Implementación Acuerdos Ciudadanos Suscritos en STC y STP	</a:t>
            </a:r>
            <a:endParaRPr sz="3500"/>
          </a:p>
          <a:p>
            <a:pPr marL="228600" lvl="0" indent="-219709" algn="just" rtl="0">
              <a:lnSpc>
                <a:spcPct val="100000"/>
              </a:lnSpc>
              <a:spcBef>
                <a:spcPts val="1000"/>
              </a:spcBef>
              <a:spcAft>
                <a:spcPts val="0"/>
              </a:spcAft>
              <a:buClr>
                <a:schemeClr val="dk1"/>
              </a:buClr>
              <a:buSzPct val="100000"/>
              <a:buChar char="•"/>
            </a:pPr>
            <a:r>
              <a:rPr lang="es-CO" sz="3500"/>
              <a:t>Seguimiento Preparación Deportistas Juegos Panamericanos Juveniles	</a:t>
            </a:r>
            <a:endParaRPr sz="3500"/>
          </a:p>
          <a:p>
            <a:pPr marL="228600" lvl="0" indent="-219709" algn="just" rtl="0">
              <a:lnSpc>
                <a:spcPct val="100000"/>
              </a:lnSpc>
              <a:spcBef>
                <a:spcPts val="1000"/>
              </a:spcBef>
              <a:spcAft>
                <a:spcPts val="0"/>
              </a:spcAft>
              <a:buClr>
                <a:schemeClr val="dk1"/>
              </a:buClr>
              <a:buSzPct val="100000"/>
              <a:buChar char="•"/>
            </a:pPr>
            <a:r>
              <a:rPr lang="es-CO" sz="3500"/>
              <a:t>Seguimiento Gestión de Ingresos que Recauda el IDRD, Percibidos por diferentes fuentes	</a:t>
            </a:r>
            <a:endParaRPr sz="3500"/>
          </a:p>
          <a:p>
            <a:pPr marL="228600" lvl="0" indent="-219709" algn="just" rtl="0">
              <a:lnSpc>
                <a:spcPct val="100000"/>
              </a:lnSpc>
              <a:spcBef>
                <a:spcPts val="1000"/>
              </a:spcBef>
              <a:spcAft>
                <a:spcPts val="0"/>
              </a:spcAft>
              <a:buClr>
                <a:schemeClr val="dk1"/>
              </a:buClr>
              <a:buSzPct val="100000"/>
              <a:buFont typeface="Noto Sans Symbols"/>
              <a:buChar char="⮚"/>
            </a:pPr>
            <a:r>
              <a:rPr lang="es-CO" sz="3500"/>
              <a:t>Adicionalmente Relación con Entes de Control, Asesoría y Acompañamiento, actividades de fomento de Cultura de Control y Seguimiento Planes de mejoramiento. </a:t>
            </a:r>
            <a:endParaRPr sz="3500"/>
          </a:p>
          <a:p>
            <a:pPr marL="0" lvl="0" indent="0" algn="just" rtl="0">
              <a:lnSpc>
                <a:spcPct val="100000"/>
              </a:lnSpc>
              <a:spcBef>
                <a:spcPts val="1000"/>
              </a:spcBef>
              <a:spcAft>
                <a:spcPts val="0"/>
              </a:spcAft>
              <a:buClr>
                <a:schemeClr val="dk1"/>
              </a:buClr>
              <a:buSzPct val="1000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txBox="1">
            <a:spLocks noGrp="1"/>
          </p:cNvSpPr>
          <p:nvPr>
            <p:ph type="title"/>
          </p:nvPr>
        </p:nvSpPr>
        <p:spPr>
          <a:xfrm>
            <a:off x="394018" y="155900"/>
            <a:ext cx="8355960" cy="86755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Arial"/>
              <a:buNone/>
            </a:pPr>
            <a:r>
              <a:rPr lang="es-CO" sz="3200" b="1"/>
              <a:t>4. Política de Riesgos y Gestión de Riesgos IDRD</a:t>
            </a:r>
            <a:endParaRPr sz="3200"/>
          </a:p>
        </p:txBody>
      </p:sp>
      <p:sp>
        <p:nvSpPr>
          <p:cNvPr id="199" name="Google Shape;199;p12"/>
          <p:cNvSpPr txBox="1">
            <a:spLocks noGrp="1"/>
          </p:cNvSpPr>
          <p:nvPr>
            <p:ph type="body" idx="1"/>
          </p:nvPr>
        </p:nvSpPr>
        <p:spPr>
          <a:xfrm>
            <a:off x="394019" y="1023457"/>
            <a:ext cx="8355959" cy="4023225"/>
          </a:xfrm>
          <a:prstGeom prst="rect">
            <a:avLst/>
          </a:prstGeom>
          <a:noFill/>
          <a:ln>
            <a:noFill/>
          </a:ln>
        </p:spPr>
        <p:txBody>
          <a:bodyPr spcFirstLastPara="1" wrap="square" lIns="91425" tIns="45700" rIns="91425" bIns="45700" anchor="t" anchorCtr="0">
            <a:normAutofit fontScale="62500" lnSpcReduction="20000"/>
          </a:bodyPr>
          <a:lstStyle/>
          <a:p>
            <a:pPr marL="0" lvl="0" indent="0" algn="just" rtl="0">
              <a:lnSpc>
                <a:spcPct val="90000"/>
              </a:lnSpc>
              <a:spcBef>
                <a:spcPts val="0"/>
              </a:spcBef>
              <a:spcAft>
                <a:spcPts val="0"/>
              </a:spcAft>
              <a:buClr>
                <a:schemeClr val="dk1"/>
              </a:buClr>
              <a:buSzPts val="2800"/>
              <a:buNone/>
            </a:pPr>
            <a:r>
              <a:rPr lang="es-CO" b="1" dirty="0"/>
              <a:t>OAP</a:t>
            </a:r>
            <a:endParaRPr b="1" dirty="0"/>
          </a:p>
          <a:p>
            <a:pPr marL="0" lvl="0" indent="0" algn="just" rtl="0">
              <a:lnSpc>
                <a:spcPct val="90000"/>
              </a:lnSpc>
              <a:spcBef>
                <a:spcPts val="1000"/>
              </a:spcBef>
              <a:spcAft>
                <a:spcPts val="0"/>
              </a:spcAft>
              <a:buClr>
                <a:schemeClr val="dk1"/>
              </a:buClr>
              <a:buSzPts val="2800"/>
              <a:buNone/>
            </a:pPr>
            <a:r>
              <a:rPr lang="es-CO" b="1" dirty="0"/>
              <a:t>OCI-PAAC: </a:t>
            </a:r>
            <a:r>
              <a:rPr lang="es-CO" dirty="0"/>
              <a:t>73% rendición cuentas e iniciativa adicional 100% transparencia 31%, rendición 67% y atención ciudadana 88% mas bajos. Circular Externa 100-020 dic 2021.</a:t>
            </a:r>
          </a:p>
          <a:p>
            <a:pPr marL="114300" indent="0">
              <a:buNone/>
            </a:pPr>
            <a:r>
              <a:rPr lang="es-CO" u="sng" dirty="0"/>
              <a:t>Aspectos a Mejorar</a:t>
            </a:r>
            <a:endParaRPr lang="es-CO" dirty="0"/>
          </a:p>
          <a:p>
            <a:r>
              <a:rPr lang="es-CO" dirty="0"/>
              <a:t>Falencias en la definición e interpretación de la responsabilidades para su cumplimiento</a:t>
            </a:r>
          </a:p>
          <a:p>
            <a:r>
              <a:rPr lang="es-CO" dirty="0"/>
              <a:t>Reporte de evidencias insuficiente o no es concreto.</a:t>
            </a:r>
          </a:p>
          <a:p>
            <a:r>
              <a:rPr lang="es-CO" dirty="0"/>
              <a:t>El autocontrol para el seguimiento y monitoreo de la gestión del riesgo</a:t>
            </a:r>
          </a:p>
          <a:p>
            <a:r>
              <a:rPr lang="es-CO" dirty="0"/>
              <a:t>Tratamiento de posibles materializaciones de aspectos del riesgo</a:t>
            </a:r>
          </a:p>
          <a:p>
            <a:r>
              <a:rPr lang="es-CO" dirty="0"/>
              <a:t>Integralidad riesgos institucionales (Corrupción, gestión, contratación, SSST, TIC, Ambientales)</a:t>
            </a:r>
          </a:p>
          <a:p>
            <a:r>
              <a:rPr lang="es-CO" dirty="0"/>
              <a:t>Medición aspecto económico de los riesgos (afectación)</a:t>
            </a:r>
          </a:p>
          <a:p>
            <a:r>
              <a:rPr lang="es-CO" dirty="0"/>
              <a:t>Enlaces tema de riesgos y OCI por área</a:t>
            </a:r>
          </a:p>
          <a:p>
            <a:pPr marL="0" lvl="0" indent="0" algn="just" rtl="0">
              <a:lnSpc>
                <a:spcPct val="90000"/>
              </a:lnSpc>
              <a:spcBef>
                <a:spcPts val="1000"/>
              </a:spcBef>
              <a:spcAft>
                <a:spcPts val="0"/>
              </a:spcAft>
              <a:buClr>
                <a:schemeClr val="dk1"/>
              </a:buClr>
              <a:buSzPts val="2800"/>
              <a:buNone/>
            </a:pPr>
            <a:endParaRPr dirty="0"/>
          </a:p>
        </p:txBody>
      </p:sp>
      <p:sp>
        <p:nvSpPr>
          <p:cNvPr id="200" name="Google Shape;200;p12"/>
          <p:cNvSpPr txBox="1"/>
          <p:nvPr/>
        </p:nvSpPr>
        <p:spPr>
          <a:xfrm>
            <a:off x="150477" y="5046682"/>
            <a:ext cx="9069023"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3200"/>
              <a:buFont typeface="Arial"/>
              <a:buNone/>
            </a:pPr>
            <a:r>
              <a:rPr lang="es-CO" sz="3600" b="1" i="0" u="none" strike="noStrike" cap="none">
                <a:solidFill>
                  <a:schemeClr val="dk1"/>
                </a:solidFill>
                <a:latin typeface="Calibri"/>
                <a:ea typeface="Calibri"/>
                <a:cs typeface="Calibri"/>
                <a:sym typeface="Calibri"/>
              </a:rPr>
              <a:t>5. Presentación Estados Financieros a diciembre 2021 (SAF)</a:t>
            </a:r>
            <a:endParaRPr sz="36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txBox="1">
            <a:spLocks noGrp="1"/>
          </p:cNvSpPr>
          <p:nvPr>
            <p:ph type="title"/>
          </p:nvPr>
        </p:nvSpPr>
        <p:spPr>
          <a:xfrm>
            <a:off x="74977" y="155900"/>
            <a:ext cx="906902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s-CO" sz="3600" b="1"/>
              <a:t>6. Varios</a:t>
            </a:r>
            <a:endParaRPr/>
          </a:p>
        </p:txBody>
      </p:sp>
      <p:sp>
        <p:nvSpPr>
          <p:cNvPr id="206" name="Google Shape;206;p13"/>
          <p:cNvSpPr txBox="1">
            <a:spLocks noGrp="1"/>
          </p:cNvSpPr>
          <p:nvPr>
            <p:ph type="body" idx="1"/>
          </p:nvPr>
        </p:nvSpPr>
        <p:spPr>
          <a:xfrm>
            <a:off x="1006415" y="1548205"/>
            <a:ext cx="7843970" cy="3267075"/>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2800"/>
              <a:buNone/>
            </a:pPr>
            <a:r>
              <a:rPr lang="es-CO" dirty="0"/>
              <a:t>Código de Integridad (SAF)</a:t>
            </a:r>
            <a:endParaRPr dirty="0"/>
          </a:p>
          <a:p>
            <a:pPr marL="0" lvl="0" indent="0" algn="just" rtl="0">
              <a:lnSpc>
                <a:spcPct val="90000"/>
              </a:lnSpc>
              <a:spcBef>
                <a:spcPts val="1000"/>
              </a:spcBef>
              <a:spcAft>
                <a:spcPts val="0"/>
              </a:spcAft>
              <a:buClr>
                <a:schemeClr val="dk1"/>
              </a:buClr>
              <a:buSzPts val="2800"/>
              <a:buNone/>
            </a:pPr>
            <a:r>
              <a:rPr lang="es-CO" dirty="0"/>
              <a:t>Evaluación por dependencias</a:t>
            </a:r>
            <a:endParaRPr dirty="0"/>
          </a:p>
          <a:p>
            <a:pPr marL="0" lvl="0" indent="0" algn="just" rtl="0">
              <a:lnSpc>
                <a:spcPct val="90000"/>
              </a:lnSpc>
              <a:spcBef>
                <a:spcPts val="1000"/>
              </a:spcBef>
              <a:spcAft>
                <a:spcPts val="0"/>
              </a:spcAft>
              <a:buClr>
                <a:schemeClr val="dk1"/>
              </a:buClr>
              <a:buSzPts val="2800"/>
              <a:buNone/>
            </a:pPr>
            <a:r>
              <a:rPr lang="es-CO" dirty="0"/>
              <a:t>Cuenta Anual y mensuales Contraloría de Bogotá Circular 06 Contraloría dic de 2021</a:t>
            </a:r>
            <a:endParaRPr dirty="0"/>
          </a:p>
          <a:p>
            <a:pPr marL="0" lvl="0" indent="0" algn="just" rtl="0">
              <a:lnSpc>
                <a:spcPct val="90000"/>
              </a:lnSpc>
              <a:spcBef>
                <a:spcPts val="1000"/>
              </a:spcBef>
              <a:spcAft>
                <a:spcPts val="0"/>
              </a:spcAft>
              <a:buClr>
                <a:schemeClr val="dk1"/>
              </a:buClr>
              <a:buSzPts val="2800"/>
              <a:buNone/>
            </a:pPr>
            <a:r>
              <a:rPr lang="es-CO" dirty="0"/>
              <a:t>FURAG</a:t>
            </a:r>
            <a:endParaRPr dirty="0"/>
          </a:p>
          <a:p>
            <a:pPr marL="0" lvl="0" indent="0" algn="just" rtl="0">
              <a:lnSpc>
                <a:spcPct val="90000"/>
              </a:lnSpc>
              <a:spcBef>
                <a:spcPts val="1000"/>
              </a:spcBef>
              <a:spcAft>
                <a:spcPts val="0"/>
              </a:spcAft>
              <a:buClr>
                <a:schemeClr val="dk1"/>
              </a:buClr>
              <a:buSzPts val="2800"/>
              <a:buNone/>
            </a:pPr>
            <a:r>
              <a:rPr lang="es-CO" dirty="0"/>
              <a:t>Plan de Austeridad (Decreto 492 de 2019) </a:t>
            </a:r>
            <a:endParaRPr dirty="0"/>
          </a:p>
          <a:p>
            <a:pPr marL="0" lvl="0" indent="0" algn="just" rtl="0">
              <a:lnSpc>
                <a:spcPct val="90000"/>
              </a:lnSpc>
              <a:spcBef>
                <a:spcPts val="1000"/>
              </a:spcBef>
              <a:spcAft>
                <a:spcPts val="0"/>
              </a:spcAft>
              <a:buClr>
                <a:schemeClr val="dk1"/>
              </a:buClr>
              <a:buSzPts val="2800"/>
              <a:buNone/>
            </a:pPr>
            <a:r>
              <a:rPr lang="es-CO" dirty="0"/>
              <a:t>SUIT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628650" y="365126"/>
            <a:ext cx="7886700" cy="79255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entury Gothic"/>
              <a:buNone/>
            </a:pPr>
            <a:r>
              <a:rPr lang="es-CO" sz="4000" b="1"/>
              <a:t>ORDEN DEL DÍA</a:t>
            </a:r>
            <a:endParaRPr/>
          </a:p>
        </p:txBody>
      </p:sp>
      <p:sp>
        <p:nvSpPr>
          <p:cNvPr id="91" name="Google Shape;91;p2"/>
          <p:cNvSpPr txBox="1">
            <a:spLocks noGrp="1"/>
          </p:cNvSpPr>
          <p:nvPr>
            <p:ph type="body" idx="1"/>
          </p:nvPr>
        </p:nvSpPr>
        <p:spPr>
          <a:xfrm>
            <a:off x="628650" y="1473287"/>
            <a:ext cx="7886700" cy="4351338"/>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2800"/>
              <a:buNone/>
            </a:pPr>
            <a:r>
              <a:rPr lang="es-CO" dirty="0"/>
              <a:t>1. Llamado a lista, verificación del Quórum.</a:t>
            </a:r>
            <a:endParaRPr dirty="0"/>
          </a:p>
          <a:p>
            <a:pPr marL="0" lvl="0" indent="0" algn="just" rtl="0">
              <a:lnSpc>
                <a:spcPct val="90000"/>
              </a:lnSpc>
              <a:spcBef>
                <a:spcPts val="1000"/>
              </a:spcBef>
              <a:spcAft>
                <a:spcPts val="0"/>
              </a:spcAft>
              <a:buClr>
                <a:schemeClr val="dk1"/>
              </a:buClr>
              <a:buSzPts val="2800"/>
              <a:buNone/>
            </a:pPr>
            <a:r>
              <a:rPr lang="es-CO" dirty="0"/>
              <a:t>2. Aspectos Inherentes a Control Interno y presentación estado del Sistema de Control Interno del IDRD a 31 de diciembre de 2021.</a:t>
            </a:r>
            <a:endParaRPr dirty="0"/>
          </a:p>
          <a:p>
            <a:pPr marL="0" lvl="0" indent="0" algn="just" rtl="0">
              <a:lnSpc>
                <a:spcPct val="90000"/>
              </a:lnSpc>
              <a:spcBef>
                <a:spcPts val="1000"/>
              </a:spcBef>
              <a:spcAft>
                <a:spcPts val="0"/>
              </a:spcAft>
              <a:buClr>
                <a:schemeClr val="dk1"/>
              </a:buClr>
              <a:buSzPts val="2800"/>
              <a:buNone/>
            </a:pPr>
            <a:r>
              <a:rPr lang="es-CO" dirty="0"/>
              <a:t>3. Aprobación Plan Anual de Auditoría Vigencia 2022. </a:t>
            </a:r>
            <a:endParaRPr dirty="0"/>
          </a:p>
          <a:p>
            <a:pPr marL="0" lvl="0" indent="0" algn="just" rtl="0">
              <a:lnSpc>
                <a:spcPct val="90000"/>
              </a:lnSpc>
              <a:spcBef>
                <a:spcPts val="1000"/>
              </a:spcBef>
              <a:spcAft>
                <a:spcPts val="0"/>
              </a:spcAft>
              <a:buClr>
                <a:schemeClr val="dk1"/>
              </a:buClr>
              <a:buSzPts val="2800"/>
              <a:buNone/>
            </a:pPr>
            <a:r>
              <a:rPr lang="es-CO" dirty="0"/>
              <a:t>4. Política de Administración del Riesgo y gestión de riesgos en el IDRD.</a:t>
            </a:r>
            <a:endParaRPr dirty="0"/>
          </a:p>
          <a:p>
            <a:pPr marL="0" lvl="0" indent="0" algn="just" rtl="0">
              <a:lnSpc>
                <a:spcPct val="90000"/>
              </a:lnSpc>
              <a:spcBef>
                <a:spcPts val="1000"/>
              </a:spcBef>
              <a:spcAft>
                <a:spcPts val="0"/>
              </a:spcAft>
              <a:buClr>
                <a:schemeClr val="dk1"/>
              </a:buClr>
              <a:buSzPts val="2800"/>
              <a:buNone/>
            </a:pPr>
            <a:r>
              <a:rPr lang="es-CO" dirty="0"/>
              <a:t>5. Presentación Estados Financieros a diciembre de 2021. </a:t>
            </a:r>
            <a:endParaRPr dirty="0"/>
          </a:p>
          <a:p>
            <a:pPr marL="0" lvl="0" indent="0" algn="just" rtl="0">
              <a:lnSpc>
                <a:spcPct val="90000"/>
              </a:lnSpc>
              <a:spcBef>
                <a:spcPts val="1000"/>
              </a:spcBef>
              <a:spcAft>
                <a:spcPts val="0"/>
              </a:spcAft>
              <a:buClr>
                <a:schemeClr val="dk1"/>
              </a:buClr>
              <a:buSzPts val="2800"/>
              <a:buNone/>
            </a:pPr>
            <a:r>
              <a:rPr lang="es-CO" dirty="0"/>
              <a:t>6. Varios.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74977" y="-53824"/>
            <a:ext cx="906902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s-CO" sz="4000" b="1"/>
              <a:t>Aspectos Inherentes a Control Interno</a:t>
            </a:r>
            <a:endParaRPr sz="4000"/>
          </a:p>
        </p:txBody>
      </p:sp>
      <p:sp>
        <p:nvSpPr>
          <p:cNvPr id="97" name="Google Shape;97;p3"/>
          <p:cNvSpPr txBox="1">
            <a:spLocks noGrp="1"/>
          </p:cNvSpPr>
          <p:nvPr>
            <p:ph type="body" idx="1"/>
          </p:nvPr>
        </p:nvSpPr>
        <p:spPr>
          <a:xfrm>
            <a:off x="628650" y="1301869"/>
            <a:ext cx="3616179" cy="67087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CO"/>
              <a:t>Marco Legal</a:t>
            </a:r>
            <a:endParaRPr/>
          </a:p>
          <a:p>
            <a:pPr marL="228600" lvl="0" indent="-50800" algn="l" rtl="0">
              <a:lnSpc>
                <a:spcPct val="90000"/>
              </a:lnSpc>
              <a:spcBef>
                <a:spcPts val="1000"/>
              </a:spcBef>
              <a:spcAft>
                <a:spcPts val="0"/>
              </a:spcAft>
              <a:buClr>
                <a:schemeClr val="dk1"/>
              </a:buClr>
              <a:buSzPts val="2800"/>
              <a:buNone/>
            </a:pPr>
            <a:endParaRPr/>
          </a:p>
        </p:txBody>
      </p:sp>
      <p:grpSp>
        <p:nvGrpSpPr>
          <p:cNvPr id="98" name="Google Shape;98;p3"/>
          <p:cNvGrpSpPr/>
          <p:nvPr/>
        </p:nvGrpSpPr>
        <p:grpSpPr>
          <a:xfrm>
            <a:off x="1109429" y="2189543"/>
            <a:ext cx="6740252" cy="4192043"/>
            <a:chOff x="-56" y="50"/>
            <a:chExt cx="5912" cy="4174"/>
          </a:xfrm>
        </p:grpSpPr>
        <p:sp>
          <p:nvSpPr>
            <p:cNvPr id="99" name="Google Shape;99;p3"/>
            <p:cNvSpPr/>
            <p:nvPr/>
          </p:nvSpPr>
          <p:spPr>
            <a:xfrm rot="10800000">
              <a:off x="-56" y="50"/>
              <a:ext cx="5912" cy="4174"/>
            </a:xfrm>
            <a:prstGeom prst="triangle">
              <a:avLst>
                <a:gd name="adj" fmla="val 50815"/>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 name="Google Shape;100;p3"/>
            <p:cNvSpPr/>
            <p:nvPr/>
          </p:nvSpPr>
          <p:spPr>
            <a:xfrm>
              <a:off x="1581" y="2401"/>
              <a:ext cx="2580" cy="803"/>
            </a:xfrm>
            <a:custGeom>
              <a:avLst/>
              <a:gdLst/>
              <a:ahLst/>
              <a:cxnLst/>
              <a:rect l="l" t="t" r="r" b="b"/>
              <a:pathLst>
                <a:path w="2580" h="816" extrusionOk="0">
                  <a:moveTo>
                    <a:pt x="0" y="0"/>
                  </a:moveTo>
                  <a:lnTo>
                    <a:pt x="2580" y="0"/>
                  </a:lnTo>
                  <a:lnTo>
                    <a:pt x="2016" y="816"/>
                  </a:lnTo>
                  <a:lnTo>
                    <a:pt x="564" y="816"/>
                  </a:lnTo>
                  <a:lnTo>
                    <a:pt x="0" y="0"/>
                  </a:lnTo>
                  <a:close/>
                </a:path>
              </a:pathLst>
            </a:custGeom>
            <a:solidFill>
              <a:srgbClr val="CCECFF"/>
            </a:solid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 name="Google Shape;101;p3"/>
            <p:cNvSpPr/>
            <p:nvPr/>
          </p:nvSpPr>
          <p:spPr>
            <a:xfrm>
              <a:off x="1281" y="1951"/>
              <a:ext cx="3171" cy="418"/>
            </a:xfrm>
            <a:custGeom>
              <a:avLst/>
              <a:gdLst/>
              <a:ahLst/>
              <a:cxnLst/>
              <a:rect l="l" t="t" r="r" b="b"/>
              <a:pathLst>
                <a:path w="3180" h="420" extrusionOk="0">
                  <a:moveTo>
                    <a:pt x="0" y="0"/>
                  </a:moveTo>
                  <a:lnTo>
                    <a:pt x="3180" y="0"/>
                  </a:lnTo>
                  <a:lnTo>
                    <a:pt x="2916" y="420"/>
                  </a:lnTo>
                  <a:lnTo>
                    <a:pt x="300" y="420"/>
                  </a:lnTo>
                  <a:lnTo>
                    <a:pt x="0" y="0"/>
                  </a:lnTo>
                  <a:close/>
                </a:path>
              </a:pathLst>
            </a:custGeom>
            <a:solidFill>
              <a:srgbClr val="CCECFF"/>
            </a:solid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 name="Google Shape;102;p3"/>
            <p:cNvSpPr/>
            <p:nvPr/>
          </p:nvSpPr>
          <p:spPr>
            <a:xfrm>
              <a:off x="950" y="1439"/>
              <a:ext cx="3840" cy="467"/>
            </a:xfrm>
            <a:custGeom>
              <a:avLst/>
              <a:gdLst/>
              <a:ahLst/>
              <a:cxnLst/>
              <a:rect l="l" t="t" r="r" b="b"/>
              <a:pathLst>
                <a:path w="3804" h="444" extrusionOk="0">
                  <a:moveTo>
                    <a:pt x="0" y="0"/>
                  </a:moveTo>
                  <a:lnTo>
                    <a:pt x="3804" y="0"/>
                  </a:lnTo>
                  <a:lnTo>
                    <a:pt x="3528" y="444"/>
                  </a:lnTo>
                  <a:lnTo>
                    <a:pt x="324" y="444"/>
                  </a:lnTo>
                  <a:lnTo>
                    <a:pt x="0" y="0"/>
                  </a:lnTo>
                  <a:close/>
                </a:path>
              </a:pathLst>
            </a:custGeom>
            <a:solidFill>
              <a:srgbClr val="CCECFF"/>
            </a:solid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 name="Google Shape;103;p3"/>
            <p:cNvSpPr/>
            <p:nvPr/>
          </p:nvSpPr>
          <p:spPr>
            <a:xfrm>
              <a:off x="648" y="936"/>
              <a:ext cx="4464" cy="449"/>
            </a:xfrm>
            <a:custGeom>
              <a:avLst/>
              <a:gdLst/>
              <a:ahLst/>
              <a:cxnLst/>
              <a:rect l="l" t="t" r="r" b="b"/>
              <a:pathLst>
                <a:path w="4464" h="365" extrusionOk="0">
                  <a:moveTo>
                    <a:pt x="0" y="0"/>
                  </a:moveTo>
                  <a:lnTo>
                    <a:pt x="4464" y="0"/>
                  </a:lnTo>
                  <a:lnTo>
                    <a:pt x="4183" y="365"/>
                  </a:lnTo>
                  <a:lnTo>
                    <a:pt x="296" y="365"/>
                  </a:lnTo>
                  <a:lnTo>
                    <a:pt x="0" y="0"/>
                  </a:lnTo>
                  <a:close/>
                </a:path>
              </a:pathLst>
            </a:custGeom>
            <a:solidFill>
              <a:srgbClr val="CCECFF"/>
            </a:solid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 name="Google Shape;104;p3"/>
            <p:cNvSpPr/>
            <p:nvPr/>
          </p:nvSpPr>
          <p:spPr>
            <a:xfrm>
              <a:off x="332" y="461"/>
              <a:ext cx="5112" cy="423"/>
            </a:xfrm>
            <a:custGeom>
              <a:avLst/>
              <a:gdLst/>
              <a:ahLst/>
              <a:cxnLst/>
              <a:rect l="l" t="t" r="r" b="b"/>
              <a:pathLst>
                <a:path w="5076" h="456" extrusionOk="0">
                  <a:moveTo>
                    <a:pt x="0" y="0"/>
                  </a:moveTo>
                  <a:lnTo>
                    <a:pt x="5076" y="0"/>
                  </a:lnTo>
                  <a:lnTo>
                    <a:pt x="4776" y="456"/>
                  </a:lnTo>
                  <a:lnTo>
                    <a:pt x="324" y="456"/>
                  </a:lnTo>
                  <a:lnTo>
                    <a:pt x="0" y="0"/>
                  </a:lnTo>
                  <a:close/>
                </a:path>
              </a:pathLst>
            </a:custGeom>
            <a:solidFill>
              <a:srgbClr val="CCECFF"/>
            </a:solid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 name="Google Shape;105;p3"/>
            <p:cNvSpPr/>
            <p:nvPr/>
          </p:nvSpPr>
          <p:spPr>
            <a:xfrm>
              <a:off x="68" y="114"/>
              <a:ext cx="5664" cy="317"/>
            </a:xfrm>
            <a:custGeom>
              <a:avLst/>
              <a:gdLst/>
              <a:ahLst/>
              <a:cxnLst/>
              <a:rect l="l" t="t" r="r" b="b"/>
              <a:pathLst>
                <a:path w="5664" h="336" extrusionOk="0">
                  <a:moveTo>
                    <a:pt x="252" y="336"/>
                  </a:moveTo>
                  <a:lnTo>
                    <a:pt x="5400" y="336"/>
                  </a:lnTo>
                  <a:lnTo>
                    <a:pt x="5664" y="0"/>
                  </a:lnTo>
                  <a:lnTo>
                    <a:pt x="0" y="0"/>
                  </a:lnTo>
                  <a:lnTo>
                    <a:pt x="252" y="336"/>
                  </a:lnTo>
                  <a:close/>
                </a:path>
              </a:pathLst>
            </a:custGeom>
            <a:solidFill>
              <a:srgbClr val="99CCFF"/>
            </a:solid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 name="Google Shape;106;p3"/>
            <p:cNvSpPr txBox="1"/>
            <p:nvPr/>
          </p:nvSpPr>
          <p:spPr>
            <a:xfrm>
              <a:off x="447" y="114"/>
              <a:ext cx="4848" cy="2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400" b="1" i="0" u="none" strike="noStrike" cap="none">
                  <a:solidFill>
                    <a:srgbClr val="000000"/>
                  </a:solidFill>
                  <a:latin typeface="Arial"/>
                  <a:ea typeface="Arial"/>
                  <a:cs typeface="Arial"/>
                  <a:sym typeface="Arial"/>
                </a:rPr>
                <a:t>Constitución Política  Arts. 209 y 269</a:t>
              </a:r>
              <a:endParaRPr/>
            </a:p>
          </p:txBody>
        </p:sp>
        <p:sp>
          <p:nvSpPr>
            <p:cNvPr id="107" name="Google Shape;107;p3"/>
            <p:cNvSpPr txBox="1"/>
            <p:nvPr/>
          </p:nvSpPr>
          <p:spPr>
            <a:xfrm>
              <a:off x="825" y="956"/>
              <a:ext cx="4149" cy="26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s-CO" sz="1400" b="1" i="0" u="none" strike="noStrike" cap="none">
                  <a:solidFill>
                    <a:srgbClr val="000000"/>
                  </a:solidFill>
                  <a:latin typeface="Arial"/>
                  <a:ea typeface="Arial"/>
                  <a:cs typeface="Arial"/>
                  <a:sym typeface="Arial"/>
                </a:rPr>
                <a:t>Ley 489 de 1998 Sistema Nacional de Control Interno</a:t>
              </a:r>
              <a:endParaRPr/>
            </a:p>
          </p:txBody>
        </p:sp>
        <p:sp>
          <p:nvSpPr>
            <p:cNvPr id="108" name="Google Shape;108;p3"/>
            <p:cNvSpPr txBox="1"/>
            <p:nvPr/>
          </p:nvSpPr>
          <p:spPr>
            <a:xfrm>
              <a:off x="1091" y="515"/>
              <a:ext cx="3840" cy="2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400" b="1" i="0" u="none" strike="noStrike" cap="none">
                  <a:solidFill>
                    <a:srgbClr val="000000"/>
                  </a:solidFill>
                  <a:latin typeface="Arial"/>
                  <a:ea typeface="Arial"/>
                  <a:cs typeface="Arial"/>
                  <a:sym typeface="Arial"/>
                </a:rPr>
                <a:t>Ley 87 de 1993 Ley Marco del Control Interno</a:t>
              </a:r>
              <a:endParaRPr/>
            </a:p>
          </p:txBody>
        </p:sp>
        <p:sp>
          <p:nvSpPr>
            <p:cNvPr id="109" name="Google Shape;109;p3"/>
            <p:cNvSpPr txBox="1"/>
            <p:nvPr/>
          </p:nvSpPr>
          <p:spPr>
            <a:xfrm>
              <a:off x="1088" y="1441"/>
              <a:ext cx="3594" cy="5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400" b="1" i="0" u="none" strike="noStrike" cap="none">
                  <a:solidFill>
                    <a:srgbClr val="000000"/>
                  </a:solidFill>
                  <a:latin typeface="Arial"/>
                  <a:ea typeface="Arial"/>
                  <a:cs typeface="Arial"/>
                  <a:sym typeface="Arial"/>
                </a:rPr>
                <a:t>Decretos</a:t>
              </a:r>
              <a:r>
                <a:rPr lang="es-CO" sz="1400" b="1" i="0" u="none" strike="noStrike" cap="none">
                  <a:solidFill>
                    <a:srgbClr val="FF0000"/>
                  </a:solidFill>
                  <a:latin typeface="Arial"/>
                  <a:ea typeface="Arial"/>
                  <a:cs typeface="Arial"/>
                  <a:sym typeface="Arial"/>
                </a:rPr>
                <a:t> </a:t>
              </a:r>
              <a:r>
                <a:rPr lang="es-CO" sz="1400" b="1" i="0" u="none" strike="noStrike" cap="none">
                  <a:solidFill>
                    <a:srgbClr val="000000"/>
                  </a:solidFill>
                  <a:latin typeface="Arial"/>
                  <a:ea typeface="Arial"/>
                  <a:cs typeface="Arial"/>
                  <a:sym typeface="Arial"/>
                </a:rPr>
                <a:t>2539/00, 1537/01, </a:t>
              </a:r>
              <a:r>
                <a:rPr lang="es-CO" sz="1400" b="1" i="0" u="none" strike="noStrike" cap="none">
                  <a:solidFill>
                    <a:schemeClr val="dk1"/>
                  </a:solidFill>
                  <a:latin typeface="Arial"/>
                  <a:ea typeface="Arial"/>
                  <a:cs typeface="Arial"/>
                  <a:sym typeface="Arial"/>
                </a:rPr>
                <a:t>1083/15, </a:t>
              </a:r>
              <a:r>
                <a:rPr lang="es-CO" sz="1400" b="1" i="0" u="none" strike="noStrike" cap="none">
                  <a:solidFill>
                    <a:srgbClr val="000000"/>
                  </a:solidFill>
                  <a:latin typeface="Arial"/>
                  <a:ea typeface="Arial"/>
                  <a:cs typeface="Arial"/>
                  <a:sym typeface="Arial"/>
                </a:rPr>
                <a:t>648/17 y 1499/17, 338/19</a:t>
              </a:r>
              <a:endParaRPr/>
            </a:p>
          </p:txBody>
        </p:sp>
        <p:sp>
          <p:nvSpPr>
            <p:cNvPr id="110" name="Google Shape;110;p3"/>
            <p:cNvSpPr txBox="1"/>
            <p:nvPr/>
          </p:nvSpPr>
          <p:spPr>
            <a:xfrm>
              <a:off x="1445" y="1985"/>
              <a:ext cx="2880" cy="2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400" b="1" i="0" u="none" strike="noStrike" cap="none">
                  <a:solidFill>
                    <a:srgbClr val="000000"/>
                  </a:solidFill>
                  <a:latin typeface="Arial"/>
                  <a:ea typeface="Arial"/>
                  <a:cs typeface="Arial"/>
                  <a:sym typeface="Arial"/>
                </a:rPr>
                <a:t>Directivas Presidenciales</a:t>
              </a:r>
              <a:endParaRPr/>
            </a:p>
          </p:txBody>
        </p:sp>
        <p:sp>
          <p:nvSpPr>
            <p:cNvPr id="111" name="Google Shape;111;p3"/>
            <p:cNvSpPr txBox="1"/>
            <p:nvPr/>
          </p:nvSpPr>
          <p:spPr>
            <a:xfrm>
              <a:off x="1803" y="2435"/>
              <a:ext cx="2144" cy="6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200" b="1" i="0" u="none" strike="noStrike" cap="none" dirty="0">
                  <a:solidFill>
                    <a:srgbClr val="000000"/>
                  </a:solidFill>
                  <a:latin typeface="Arial"/>
                  <a:ea typeface="Arial"/>
                  <a:cs typeface="Arial"/>
                  <a:sym typeface="Arial"/>
                </a:rPr>
                <a:t>Acuerdos Distritales, Decretos (807 de 2019) y Resoluciones de la Alcaldía Mayor</a:t>
              </a:r>
              <a:endParaRPr sz="1200"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74977" y="-53823"/>
            <a:ext cx="9069023" cy="106889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s-CO" sz="4000" b="1"/>
              <a:t>Aspectos Inherentes a Control Interno</a:t>
            </a:r>
            <a:endParaRPr sz="4000"/>
          </a:p>
        </p:txBody>
      </p:sp>
      <p:sp>
        <p:nvSpPr>
          <p:cNvPr id="117" name="Google Shape;117;p4"/>
          <p:cNvSpPr txBox="1">
            <a:spLocks noGrp="1"/>
          </p:cNvSpPr>
          <p:nvPr>
            <p:ph type="body" idx="1"/>
          </p:nvPr>
        </p:nvSpPr>
        <p:spPr>
          <a:xfrm>
            <a:off x="217589" y="1175849"/>
            <a:ext cx="8355959" cy="67087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CO"/>
              <a:t>MIPG – Séptima Dimensión: Control Interno</a:t>
            </a:r>
            <a:endParaRPr/>
          </a:p>
        </p:txBody>
      </p:sp>
      <p:pic>
        <p:nvPicPr>
          <p:cNvPr id="118" name="Google Shape;118;p4"/>
          <p:cNvPicPr preferRelativeResize="0"/>
          <p:nvPr/>
        </p:nvPicPr>
        <p:blipFill rotWithShape="1">
          <a:blip r:embed="rId3">
            <a:alphaModFix/>
          </a:blip>
          <a:srcRect l="6978" t="9966" r="8492" b="7671"/>
          <a:stretch/>
        </p:blipFill>
        <p:spPr>
          <a:xfrm>
            <a:off x="771786" y="1861922"/>
            <a:ext cx="7588697" cy="413421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37489" y="155352"/>
            <a:ext cx="9069000" cy="1001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s-CO" sz="4000" b="1"/>
              <a:t>Aspectos Inherentes a Control Interno</a:t>
            </a:r>
            <a:endParaRPr sz="4000"/>
          </a:p>
        </p:txBody>
      </p:sp>
      <p:sp>
        <p:nvSpPr>
          <p:cNvPr id="124" name="Google Shape;124;p5"/>
          <p:cNvSpPr txBox="1">
            <a:spLocks noGrp="1"/>
          </p:cNvSpPr>
          <p:nvPr>
            <p:ph type="body" idx="1"/>
          </p:nvPr>
        </p:nvSpPr>
        <p:spPr>
          <a:xfrm>
            <a:off x="217589" y="1175849"/>
            <a:ext cx="8355959" cy="67087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CO" dirty="0"/>
              <a:t>Roles de la OCI</a:t>
            </a:r>
            <a:endParaRPr dirty="0"/>
          </a:p>
        </p:txBody>
      </p:sp>
      <p:pic>
        <p:nvPicPr>
          <p:cNvPr id="125" name="Google Shape;125;p5"/>
          <p:cNvPicPr preferRelativeResize="0"/>
          <p:nvPr/>
        </p:nvPicPr>
        <p:blipFill rotWithShape="1">
          <a:blip r:embed="rId3">
            <a:alphaModFix/>
          </a:blip>
          <a:srcRect/>
          <a:stretch/>
        </p:blipFill>
        <p:spPr>
          <a:xfrm>
            <a:off x="74977" y="1865449"/>
            <a:ext cx="8968355" cy="37999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0c9a9240fb_0_0"/>
          <p:cNvSpPr txBox="1">
            <a:spLocks noGrp="1"/>
          </p:cNvSpPr>
          <p:nvPr>
            <p:ph type="title"/>
          </p:nvPr>
        </p:nvSpPr>
        <p:spPr>
          <a:xfrm>
            <a:off x="0" y="-99450"/>
            <a:ext cx="9144000" cy="1042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s-CO" sz="4000" b="1"/>
              <a:t>Aspectos Inherentes a Control Interno</a:t>
            </a:r>
            <a:endParaRPr sz="4000"/>
          </a:p>
        </p:txBody>
      </p:sp>
      <p:sp>
        <p:nvSpPr>
          <p:cNvPr id="131" name="Google Shape;131;g10c9a9240fb_0_0"/>
          <p:cNvSpPr txBox="1">
            <a:spLocks noGrp="1"/>
          </p:cNvSpPr>
          <p:nvPr>
            <p:ph type="body" idx="1"/>
          </p:nvPr>
        </p:nvSpPr>
        <p:spPr>
          <a:xfrm>
            <a:off x="6992" y="835965"/>
            <a:ext cx="8355900" cy="670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CO"/>
              <a:t>CICCI Resolución IDRD No. 327 de 2018</a:t>
            </a:r>
            <a:endParaRPr/>
          </a:p>
        </p:txBody>
      </p:sp>
      <p:sp>
        <p:nvSpPr>
          <p:cNvPr id="132" name="Google Shape;132;g10c9a9240fb_0_0"/>
          <p:cNvSpPr txBox="1"/>
          <p:nvPr/>
        </p:nvSpPr>
        <p:spPr>
          <a:xfrm>
            <a:off x="348150" y="1412475"/>
            <a:ext cx="8578200" cy="4734600"/>
          </a:xfrm>
          <a:prstGeom prst="rect">
            <a:avLst/>
          </a:prstGeom>
          <a:noFill/>
          <a:ln>
            <a:noFill/>
          </a:ln>
        </p:spPr>
        <p:txBody>
          <a:bodyPr spcFirstLastPara="1" wrap="square" lIns="91425" tIns="45700" rIns="91425" bIns="45700" anchor="t" anchorCtr="0">
            <a:noAutofit/>
          </a:bodyPr>
          <a:lstStyle/>
          <a:p>
            <a:pPr marL="179999" marR="0" lvl="0" indent="0" algn="just" rtl="0">
              <a:lnSpc>
                <a:spcPct val="90000"/>
              </a:lnSpc>
              <a:spcBef>
                <a:spcPts val="0"/>
              </a:spcBef>
              <a:spcAft>
                <a:spcPts val="0"/>
              </a:spcAft>
              <a:buClr>
                <a:schemeClr val="dk1"/>
              </a:buClr>
              <a:buSzPct val="50000"/>
              <a:buFont typeface="Arial"/>
              <a:buNone/>
            </a:pPr>
            <a:r>
              <a:rPr lang="es-CO" i="0" u="none" strike="noStrike" cap="none" dirty="0">
                <a:solidFill>
                  <a:schemeClr val="dk1"/>
                </a:solidFill>
                <a:latin typeface="Calibri"/>
                <a:ea typeface="Calibri"/>
                <a:cs typeface="Calibri"/>
                <a:sym typeface="Calibri"/>
              </a:rPr>
              <a:t>Instancia de articulación y decisoria para el funcionamiento armónico del Sistema de Control Interno de la entidad.</a:t>
            </a:r>
            <a:endParaRPr dirty="0">
              <a:latin typeface="Calibri"/>
              <a:ea typeface="Calibri"/>
              <a:cs typeface="Calibri"/>
              <a:sym typeface="Calibri"/>
            </a:endParaRPr>
          </a:p>
          <a:p>
            <a:pPr marL="0" marR="0" lvl="0" indent="179999" algn="just" rtl="0">
              <a:lnSpc>
                <a:spcPct val="90000"/>
              </a:lnSpc>
              <a:spcBef>
                <a:spcPts val="1000"/>
              </a:spcBef>
              <a:spcAft>
                <a:spcPts val="0"/>
              </a:spcAft>
              <a:buClr>
                <a:schemeClr val="dk1"/>
              </a:buClr>
              <a:buSzPct val="50000"/>
              <a:buFont typeface="Arial"/>
              <a:buNone/>
            </a:pPr>
            <a:r>
              <a:rPr lang="es-CO" i="0" u="none" strike="noStrike" cap="none" dirty="0">
                <a:solidFill>
                  <a:schemeClr val="dk1"/>
                </a:solidFill>
                <a:latin typeface="Calibri"/>
                <a:ea typeface="Calibri"/>
                <a:cs typeface="Calibri"/>
                <a:sym typeface="Calibri"/>
              </a:rPr>
              <a:t>Integración:</a:t>
            </a:r>
            <a:endParaRPr i="0" u="none" strike="noStrike" cap="none"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50000"/>
              <a:buFont typeface="Arial"/>
              <a:buNone/>
            </a:pPr>
            <a:endParaRPr dirty="0">
              <a:solidFill>
                <a:schemeClr val="dk1"/>
              </a:solidFill>
              <a:latin typeface="Calibri"/>
              <a:ea typeface="Calibri"/>
              <a:cs typeface="Calibri"/>
              <a:sym typeface="Calibri"/>
            </a:endParaRPr>
          </a:p>
          <a:p>
            <a:pPr marL="1428750" marR="0" lvl="0" indent="-518794" algn="just" rtl="0">
              <a:lnSpc>
                <a:spcPct val="100000"/>
              </a:lnSpc>
              <a:spcBef>
                <a:spcPts val="0"/>
              </a:spcBef>
              <a:spcAft>
                <a:spcPts val="0"/>
              </a:spcAft>
              <a:buClr>
                <a:schemeClr val="dk1"/>
              </a:buClr>
              <a:buSzPct val="100000"/>
              <a:buFont typeface="Calibri"/>
              <a:buAutoNum type="arabicPeriod"/>
            </a:pPr>
            <a:r>
              <a:rPr lang="es-CO" i="0" u="none" strike="noStrike" cap="none" dirty="0">
                <a:solidFill>
                  <a:schemeClr val="dk1"/>
                </a:solidFill>
                <a:latin typeface="Calibri"/>
                <a:ea typeface="Calibri"/>
                <a:cs typeface="Calibri"/>
                <a:sym typeface="Calibri"/>
              </a:rPr>
              <a:t>El Director General del IDRD, quien lo presidirá</a:t>
            </a:r>
            <a:endParaRPr dirty="0">
              <a:latin typeface="Calibri"/>
              <a:ea typeface="Calibri"/>
              <a:cs typeface="Calibri"/>
              <a:sym typeface="Calibri"/>
            </a:endParaRPr>
          </a:p>
          <a:p>
            <a:pPr marL="1428750" marR="0" lvl="0" indent="-518794" algn="just" rtl="0">
              <a:lnSpc>
                <a:spcPct val="100000"/>
              </a:lnSpc>
              <a:spcBef>
                <a:spcPts val="0"/>
              </a:spcBef>
              <a:spcAft>
                <a:spcPts val="0"/>
              </a:spcAft>
              <a:buClr>
                <a:schemeClr val="dk1"/>
              </a:buClr>
              <a:buSzPct val="100000"/>
              <a:buFont typeface="Calibri"/>
              <a:buAutoNum type="arabicPeriod"/>
            </a:pPr>
            <a:r>
              <a:rPr lang="es-CO" i="0" u="none" strike="noStrike" cap="none" dirty="0">
                <a:solidFill>
                  <a:schemeClr val="dk1"/>
                </a:solidFill>
                <a:latin typeface="Calibri"/>
                <a:ea typeface="Calibri"/>
                <a:cs typeface="Calibri"/>
                <a:sym typeface="Calibri"/>
              </a:rPr>
              <a:t>El Secretario General</a:t>
            </a:r>
            <a:endParaRPr dirty="0">
              <a:latin typeface="Calibri"/>
              <a:ea typeface="Calibri"/>
              <a:cs typeface="Calibri"/>
              <a:sym typeface="Calibri"/>
            </a:endParaRPr>
          </a:p>
          <a:p>
            <a:pPr marL="1428750" marR="0" lvl="0" indent="-518794" algn="just" rtl="0">
              <a:lnSpc>
                <a:spcPct val="100000"/>
              </a:lnSpc>
              <a:spcBef>
                <a:spcPts val="0"/>
              </a:spcBef>
              <a:spcAft>
                <a:spcPts val="0"/>
              </a:spcAft>
              <a:buClr>
                <a:schemeClr val="dk1"/>
              </a:buClr>
              <a:buSzPct val="100000"/>
              <a:buFont typeface="Calibri"/>
              <a:buAutoNum type="arabicPeriod"/>
            </a:pPr>
            <a:r>
              <a:rPr lang="es-CO" i="0" u="none" strike="noStrike" cap="none" dirty="0">
                <a:solidFill>
                  <a:schemeClr val="dk1"/>
                </a:solidFill>
                <a:latin typeface="Calibri"/>
                <a:ea typeface="Calibri"/>
                <a:cs typeface="Calibri"/>
                <a:sym typeface="Calibri"/>
              </a:rPr>
              <a:t>El Subdirector(a) Administrativo y Financiero</a:t>
            </a:r>
            <a:endParaRPr dirty="0">
              <a:latin typeface="Calibri"/>
              <a:ea typeface="Calibri"/>
              <a:cs typeface="Calibri"/>
              <a:sym typeface="Calibri"/>
            </a:endParaRPr>
          </a:p>
          <a:p>
            <a:pPr marL="1428750" marR="0" lvl="0" indent="-518794" algn="just" rtl="0">
              <a:lnSpc>
                <a:spcPct val="100000"/>
              </a:lnSpc>
              <a:spcBef>
                <a:spcPts val="0"/>
              </a:spcBef>
              <a:spcAft>
                <a:spcPts val="0"/>
              </a:spcAft>
              <a:buClr>
                <a:schemeClr val="dk1"/>
              </a:buClr>
              <a:buSzPct val="100000"/>
              <a:buFont typeface="Calibri"/>
              <a:buAutoNum type="arabicPeriod"/>
            </a:pPr>
            <a:r>
              <a:rPr lang="es-CO" i="0" u="none" strike="noStrike" cap="none" dirty="0">
                <a:solidFill>
                  <a:schemeClr val="dk1"/>
                </a:solidFill>
                <a:latin typeface="Calibri"/>
                <a:ea typeface="Calibri"/>
                <a:cs typeface="Calibri"/>
                <a:sym typeface="Calibri"/>
              </a:rPr>
              <a:t>El Subdirector Técnico de Recreación y Deportes</a:t>
            </a:r>
            <a:endParaRPr dirty="0">
              <a:latin typeface="Calibri"/>
              <a:ea typeface="Calibri"/>
              <a:cs typeface="Calibri"/>
              <a:sym typeface="Calibri"/>
            </a:endParaRPr>
          </a:p>
          <a:p>
            <a:pPr marL="1428750" marR="0" lvl="0" indent="-518794" algn="just" rtl="0">
              <a:lnSpc>
                <a:spcPct val="100000"/>
              </a:lnSpc>
              <a:spcBef>
                <a:spcPts val="0"/>
              </a:spcBef>
              <a:spcAft>
                <a:spcPts val="0"/>
              </a:spcAft>
              <a:buClr>
                <a:schemeClr val="dk1"/>
              </a:buClr>
              <a:buSzPct val="100000"/>
              <a:buFont typeface="Calibri"/>
              <a:buAutoNum type="arabicPeriod"/>
            </a:pPr>
            <a:r>
              <a:rPr lang="es-CO" i="0" u="none" strike="noStrike" cap="none" dirty="0">
                <a:solidFill>
                  <a:schemeClr val="dk1"/>
                </a:solidFill>
                <a:latin typeface="Calibri"/>
                <a:ea typeface="Calibri"/>
                <a:cs typeface="Calibri"/>
                <a:sym typeface="Calibri"/>
              </a:rPr>
              <a:t>El Subdirector Técnico de Parques.</a:t>
            </a:r>
            <a:endParaRPr dirty="0">
              <a:latin typeface="Calibri"/>
              <a:ea typeface="Calibri"/>
              <a:cs typeface="Calibri"/>
              <a:sym typeface="Calibri"/>
            </a:endParaRPr>
          </a:p>
          <a:p>
            <a:pPr marL="1428750" marR="0" lvl="0" indent="-518794" algn="just" rtl="0">
              <a:lnSpc>
                <a:spcPct val="100000"/>
              </a:lnSpc>
              <a:spcBef>
                <a:spcPts val="0"/>
              </a:spcBef>
              <a:spcAft>
                <a:spcPts val="0"/>
              </a:spcAft>
              <a:buClr>
                <a:schemeClr val="dk1"/>
              </a:buClr>
              <a:buSzPct val="100000"/>
              <a:buFont typeface="Calibri"/>
              <a:buAutoNum type="arabicPeriod"/>
            </a:pPr>
            <a:r>
              <a:rPr lang="es-CO" i="0" u="none" strike="noStrike" cap="none" dirty="0">
                <a:solidFill>
                  <a:schemeClr val="dk1"/>
                </a:solidFill>
                <a:latin typeface="Calibri"/>
                <a:ea typeface="Calibri"/>
                <a:cs typeface="Calibri"/>
                <a:sym typeface="Calibri"/>
              </a:rPr>
              <a:t>El Subdirector Técnico de Construcciones</a:t>
            </a:r>
            <a:endParaRPr dirty="0">
              <a:latin typeface="Calibri"/>
              <a:ea typeface="Calibri"/>
              <a:cs typeface="Calibri"/>
              <a:sym typeface="Calibri"/>
            </a:endParaRPr>
          </a:p>
          <a:p>
            <a:pPr marL="1428750" marR="0" lvl="0" indent="-518794" algn="just" rtl="0">
              <a:lnSpc>
                <a:spcPct val="100000"/>
              </a:lnSpc>
              <a:spcBef>
                <a:spcPts val="0"/>
              </a:spcBef>
              <a:spcAft>
                <a:spcPts val="0"/>
              </a:spcAft>
              <a:buClr>
                <a:schemeClr val="dk1"/>
              </a:buClr>
              <a:buSzPct val="100000"/>
              <a:buFont typeface="Calibri"/>
              <a:buAutoNum type="arabicPeriod"/>
            </a:pPr>
            <a:r>
              <a:rPr lang="es-CO" i="0" u="none" strike="noStrike" cap="none" dirty="0">
                <a:solidFill>
                  <a:schemeClr val="dk1"/>
                </a:solidFill>
                <a:latin typeface="Calibri"/>
                <a:ea typeface="Calibri"/>
                <a:cs typeface="Calibri"/>
                <a:sym typeface="Calibri"/>
              </a:rPr>
              <a:t>El Subdirector de Contratación</a:t>
            </a:r>
            <a:endParaRPr dirty="0">
              <a:latin typeface="Calibri"/>
              <a:ea typeface="Calibri"/>
              <a:cs typeface="Calibri"/>
              <a:sym typeface="Calibri"/>
            </a:endParaRPr>
          </a:p>
          <a:p>
            <a:pPr marL="1428750" marR="0" lvl="0" indent="-518794" algn="just" rtl="0">
              <a:lnSpc>
                <a:spcPct val="100000"/>
              </a:lnSpc>
              <a:spcBef>
                <a:spcPts val="0"/>
              </a:spcBef>
              <a:spcAft>
                <a:spcPts val="0"/>
              </a:spcAft>
              <a:buClr>
                <a:schemeClr val="dk1"/>
              </a:buClr>
              <a:buSzPct val="100000"/>
              <a:buFont typeface="Calibri"/>
              <a:buAutoNum type="arabicPeriod"/>
            </a:pPr>
            <a:r>
              <a:rPr lang="es-CO" i="0" u="none" strike="noStrike" cap="none" dirty="0">
                <a:solidFill>
                  <a:schemeClr val="dk1"/>
                </a:solidFill>
                <a:latin typeface="Calibri"/>
                <a:ea typeface="Calibri"/>
                <a:cs typeface="Calibri"/>
                <a:sym typeface="Calibri"/>
              </a:rPr>
              <a:t>El Jefe de la Oficina Asesora de Planeación</a:t>
            </a:r>
            <a:endParaRPr dirty="0">
              <a:latin typeface="Calibri"/>
              <a:ea typeface="Calibri"/>
              <a:cs typeface="Calibri"/>
              <a:sym typeface="Calibri"/>
            </a:endParaRPr>
          </a:p>
          <a:p>
            <a:pPr marL="1428750" marR="0" lvl="0" indent="-518794" algn="just" rtl="0">
              <a:lnSpc>
                <a:spcPct val="100000"/>
              </a:lnSpc>
              <a:spcBef>
                <a:spcPts val="0"/>
              </a:spcBef>
              <a:spcAft>
                <a:spcPts val="0"/>
              </a:spcAft>
              <a:buClr>
                <a:schemeClr val="dk1"/>
              </a:buClr>
              <a:buSzPct val="100000"/>
              <a:buFont typeface="Calibri"/>
              <a:buAutoNum type="arabicPeriod"/>
            </a:pPr>
            <a:r>
              <a:rPr lang="es-CO" i="0" u="none" strike="noStrike" cap="none" dirty="0">
                <a:solidFill>
                  <a:schemeClr val="dk1"/>
                </a:solidFill>
                <a:latin typeface="Calibri"/>
                <a:ea typeface="Calibri"/>
                <a:cs typeface="Calibri"/>
                <a:sym typeface="Calibri"/>
              </a:rPr>
              <a:t>El Jefe de la Oficina Asesora Jurídica</a:t>
            </a:r>
            <a:endParaRPr dirty="0">
              <a:latin typeface="Calibri"/>
              <a:ea typeface="Calibri"/>
              <a:cs typeface="Calibri"/>
              <a:sym typeface="Calibri"/>
            </a:endParaRPr>
          </a:p>
          <a:p>
            <a:pPr marL="1428750" marR="0" lvl="0" indent="-518794" algn="just" rtl="0">
              <a:lnSpc>
                <a:spcPct val="100000"/>
              </a:lnSpc>
              <a:spcBef>
                <a:spcPts val="0"/>
              </a:spcBef>
              <a:spcAft>
                <a:spcPts val="0"/>
              </a:spcAft>
              <a:buClr>
                <a:schemeClr val="dk1"/>
              </a:buClr>
              <a:buSzPct val="100000"/>
              <a:buFont typeface="Calibri"/>
              <a:buAutoNum type="arabicPeriod"/>
            </a:pPr>
            <a:r>
              <a:rPr lang="es-CO" i="0" u="none" strike="noStrike" cap="none" dirty="0">
                <a:solidFill>
                  <a:schemeClr val="dk1"/>
                </a:solidFill>
                <a:latin typeface="Calibri"/>
                <a:ea typeface="Calibri"/>
                <a:cs typeface="Calibri"/>
                <a:sym typeface="Calibri"/>
              </a:rPr>
              <a:t>El Jefe de la Oficina Asesora de Comunicaciones</a:t>
            </a:r>
            <a:endParaRPr dirty="0">
              <a:latin typeface="Calibri"/>
              <a:ea typeface="Calibri"/>
              <a:cs typeface="Calibri"/>
              <a:sym typeface="Calibri"/>
            </a:endParaRPr>
          </a:p>
          <a:p>
            <a:pPr marL="1428750" marR="0" lvl="0" indent="-518794" algn="just" rtl="0">
              <a:lnSpc>
                <a:spcPct val="100000"/>
              </a:lnSpc>
              <a:spcBef>
                <a:spcPts val="0"/>
              </a:spcBef>
              <a:spcAft>
                <a:spcPts val="0"/>
              </a:spcAft>
              <a:buClr>
                <a:schemeClr val="dk1"/>
              </a:buClr>
              <a:buSzPct val="100000"/>
              <a:buFont typeface="Calibri"/>
              <a:buAutoNum type="arabicPeriod"/>
            </a:pPr>
            <a:r>
              <a:rPr lang="es-CO" i="0" u="none" strike="noStrike" cap="none" dirty="0">
                <a:solidFill>
                  <a:schemeClr val="dk1"/>
                </a:solidFill>
                <a:latin typeface="Calibri"/>
                <a:ea typeface="Calibri"/>
                <a:cs typeface="Calibri"/>
                <a:sym typeface="Calibri"/>
              </a:rPr>
              <a:t>El Jefe de la Oficina de Asuntos Locales</a:t>
            </a:r>
            <a:endParaRPr dirty="0">
              <a:latin typeface="Calibri"/>
              <a:ea typeface="Calibri"/>
              <a:cs typeface="Calibri"/>
              <a:sym typeface="Calibri"/>
            </a:endParaRPr>
          </a:p>
          <a:p>
            <a:pPr marL="0" marR="0" lvl="0" indent="179999" algn="just" rtl="0">
              <a:lnSpc>
                <a:spcPct val="90000"/>
              </a:lnSpc>
              <a:spcBef>
                <a:spcPts val="1000"/>
              </a:spcBef>
              <a:spcAft>
                <a:spcPts val="0"/>
              </a:spcAft>
              <a:buClr>
                <a:schemeClr val="dk1"/>
              </a:buClr>
              <a:buSzPct val="50000"/>
              <a:buFont typeface="Arial"/>
              <a:buNone/>
            </a:pPr>
            <a:r>
              <a:rPr lang="es-CO" dirty="0">
                <a:solidFill>
                  <a:schemeClr val="dk1"/>
                </a:solidFill>
                <a:latin typeface="Calibri"/>
                <a:ea typeface="Calibri"/>
                <a:cs typeface="Calibri"/>
                <a:sym typeface="Calibri"/>
              </a:rPr>
              <a:t>Reunión</a:t>
            </a:r>
            <a:r>
              <a:rPr lang="es-CO" i="0" u="none" strike="noStrike" cap="none" dirty="0">
                <a:solidFill>
                  <a:schemeClr val="dk1"/>
                </a:solidFill>
                <a:latin typeface="Calibri"/>
                <a:ea typeface="Calibri"/>
                <a:cs typeface="Calibri"/>
                <a:sym typeface="Calibri"/>
              </a:rPr>
              <a:t> Ordinaria 1 por semestre, Extraordinarias por solicitud Director, pueden ser presenciales o virtuales. </a:t>
            </a:r>
            <a:endParaRPr dirty="0">
              <a:latin typeface="Calibri"/>
              <a:ea typeface="Calibri"/>
              <a:cs typeface="Calibri"/>
              <a:sym typeface="Calibri"/>
            </a:endParaRPr>
          </a:p>
          <a:p>
            <a:pPr marL="457200" marR="0" lvl="0" indent="-277200" algn="just" rtl="0">
              <a:lnSpc>
                <a:spcPct val="90000"/>
              </a:lnSpc>
              <a:spcBef>
                <a:spcPts val="1000"/>
              </a:spcBef>
              <a:spcAft>
                <a:spcPts val="0"/>
              </a:spcAft>
              <a:buClr>
                <a:schemeClr val="dk1"/>
              </a:buClr>
              <a:buSzPct val="50000"/>
              <a:buFont typeface="Arial"/>
              <a:buNone/>
            </a:pPr>
            <a:r>
              <a:rPr lang="es-CO" i="0" u="none" strike="noStrike" cap="none" dirty="0">
                <a:solidFill>
                  <a:schemeClr val="dk1"/>
                </a:solidFill>
                <a:latin typeface="Calibri"/>
                <a:ea typeface="Calibri"/>
                <a:cs typeface="Calibri"/>
                <a:sym typeface="Calibri"/>
              </a:rPr>
              <a:t>Deliberación y decisión: mitad </a:t>
            </a:r>
            <a:r>
              <a:rPr lang="es-CO" dirty="0">
                <a:solidFill>
                  <a:schemeClr val="dk1"/>
                </a:solidFill>
                <a:latin typeface="Calibri"/>
                <a:ea typeface="Calibri"/>
                <a:cs typeface="Calibri"/>
                <a:sym typeface="Calibri"/>
              </a:rPr>
              <a:t>más</a:t>
            </a:r>
            <a:r>
              <a:rPr lang="es-CO" i="0" u="none" strike="noStrike" cap="none" dirty="0">
                <a:solidFill>
                  <a:schemeClr val="dk1"/>
                </a:solidFill>
                <a:latin typeface="Calibri"/>
                <a:ea typeface="Calibri"/>
                <a:cs typeface="Calibri"/>
                <a:sym typeface="Calibri"/>
              </a:rPr>
              <a:t> uno de los miembros, aprobación mayoría simple de votos de los asistentes.</a:t>
            </a:r>
            <a:endParaRPr dirty="0">
              <a:latin typeface="Calibri"/>
              <a:ea typeface="Calibri"/>
              <a:cs typeface="Calibri"/>
              <a:sym typeface="Calibri"/>
            </a:endParaRPr>
          </a:p>
          <a:p>
            <a:pPr marL="0" marR="0" lvl="0" indent="179999" algn="just" rtl="0">
              <a:lnSpc>
                <a:spcPct val="90000"/>
              </a:lnSpc>
              <a:spcBef>
                <a:spcPts val="1000"/>
              </a:spcBef>
              <a:spcAft>
                <a:spcPts val="0"/>
              </a:spcAft>
              <a:buClr>
                <a:schemeClr val="dk1"/>
              </a:buClr>
              <a:buSzPct val="50000"/>
              <a:buFont typeface="Arial"/>
              <a:buNone/>
            </a:pPr>
            <a:r>
              <a:rPr lang="es-CO" i="0" u="none" strike="noStrike" cap="none" dirty="0">
                <a:solidFill>
                  <a:schemeClr val="dk1"/>
                </a:solidFill>
                <a:latin typeface="Calibri"/>
                <a:ea typeface="Calibri"/>
                <a:cs typeface="Calibri"/>
                <a:sym typeface="Calibri"/>
              </a:rPr>
              <a:t>La OCI lleva a cabo la Secretaría Técnica del Comité.</a:t>
            </a:r>
            <a:endParaRPr dirty="0">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a:spLocks noGrp="1"/>
          </p:cNvSpPr>
          <p:nvPr>
            <p:ph type="title"/>
          </p:nvPr>
        </p:nvSpPr>
        <p:spPr>
          <a:xfrm>
            <a:off x="74977" y="-53824"/>
            <a:ext cx="9069023" cy="10421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s-CO" sz="4000" b="1"/>
              <a:t>Aspectos Inherentes a Control Interno</a:t>
            </a:r>
            <a:endParaRPr sz="4000"/>
          </a:p>
        </p:txBody>
      </p:sp>
      <p:sp>
        <p:nvSpPr>
          <p:cNvPr id="138" name="Google Shape;138;p7"/>
          <p:cNvSpPr txBox="1">
            <a:spLocks noGrp="1"/>
          </p:cNvSpPr>
          <p:nvPr>
            <p:ph type="body" idx="1"/>
          </p:nvPr>
        </p:nvSpPr>
        <p:spPr>
          <a:xfrm>
            <a:off x="159392" y="988365"/>
            <a:ext cx="8355959" cy="67087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CO"/>
              <a:t>Resolución 569 de 2018</a:t>
            </a:r>
            <a:endParaRPr/>
          </a:p>
        </p:txBody>
      </p:sp>
      <p:pic>
        <p:nvPicPr>
          <p:cNvPr id="139" name="Google Shape;139;p7"/>
          <p:cNvPicPr preferRelativeResize="0"/>
          <p:nvPr/>
        </p:nvPicPr>
        <p:blipFill rotWithShape="1">
          <a:blip r:embed="rId3">
            <a:alphaModFix/>
          </a:blip>
          <a:srcRect/>
          <a:stretch/>
        </p:blipFill>
        <p:spPr>
          <a:xfrm>
            <a:off x="74977" y="1587921"/>
            <a:ext cx="8741852" cy="45894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0c9a9240fb_0_10"/>
          <p:cNvSpPr txBox="1">
            <a:spLocks noGrp="1"/>
          </p:cNvSpPr>
          <p:nvPr>
            <p:ph type="title"/>
          </p:nvPr>
        </p:nvSpPr>
        <p:spPr>
          <a:xfrm>
            <a:off x="0" y="97096"/>
            <a:ext cx="9069000" cy="111914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s-CO" sz="4000" b="1" dirty="0"/>
              <a:t>Cumplimiento PAA 31/12/2021</a:t>
            </a:r>
            <a:endParaRPr sz="4000" dirty="0"/>
          </a:p>
        </p:txBody>
      </p:sp>
      <p:sp>
        <p:nvSpPr>
          <p:cNvPr id="151" name="Google Shape;151;g10c9a9240fb_0_10"/>
          <p:cNvSpPr txBox="1">
            <a:spLocks noGrp="1"/>
          </p:cNvSpPr>
          <p:nvPr>
            <p:ph type="body" idx="1"/>
          </p:nvPr>
        </p:nvSpPr>
        <p:spPr>
          <a:xfrm>
            <a:off x="431527" y="1728300"/>
            <a:ext cx="8355900" cy="3401400"/>
          </a:xfrm>
          <a:prstGeom prst="rect">
            <a:avLst/>
          </a:prstGeom>
          <a:noFill/>
          <a:ln>
            <a:noFill/>
          </a:ln>
        </p:spPr>
        <p:txBody>
          <a:bodyPr spcFirstLastPara="1" wrap="square" lIns="91425" tIns="45700" rIns="91425" bIns="45700" anchor="t" anchorCtr="0">
            <a:normAutofit fontScale="92500" lnSpcReduction="20000"/>
          </a:bodyPr>
          <a:lstStyle/>
          <a:p>
            <a:pPr marL="0" lvl="0" indent="0" algn="just" rtl="0">
              <a:lnSpc>
                <a:spcPct val="90000"/>
              </a:lnSpc>
              <a:spcBef>
                <a:spcPts val="0"/>
              </a:spcBef>
              <a:spcAft>
                <a:spcPts val="0"/>
              </a:spcAft>
              <a:buClr>
                <a:schemeClr val="dk1"/>
              </a:buClr>
              <a:buSzPct val="100000"/>
              <a:buNone/>
            </a:pPr>
            <a:r>
              <a:rPr lang="es-CO" dirty="0"/>
              <a:t>Presentado jefe OCI 28 diciembre de 2021. </a:t>
            </a:r>
            <a:endParaRPr dirty="0"/>
          </a:p>
          <a:p>
            <a:pPr marL="0" lvl="0" indent="0" algn="just">
              <a:buClr>
                <a:srgbClr val="FF0000"/>
              </a:buClr>
              <a:buSzPct val="100000"/>
              <a:buNone/>
            </a:pPr>
            <a:endParaRPr lang="es-CO" dirty="0">
              <a:solidFill>
                <a:schemeClr val="tx1"/>
              </a:solidFill>
            </a:endParaRPr>
          </a:p>
          <a:p>
            <a:pPr marL="0" lvl="0" indent="0" algn="just">
              <a:buClr>
                <a:srgbClr val="FF0000"/>
              </a:buClr>
              <a:buSzPct val="100000"/>
              <a:buNone/>
            </a:pPr>
            <a:r>
              <a:rPr lang="es-CO" dirty="0">
                <a:solidFill>
                  <a:schemeClr val="tx1"/>
                </a:solidFill>
              </a:rPr>
              <a:t>Los resultados presentados por la Oficina de Control Interno en cumplimiento de los cinco (5) roles asignados por ley y de conformidad con el Plan Anual de Auditoria-PAA 2021, establece un nivel de cumplimiento del 100%, con un total de 37 Informes de Ley, 3 Auditorías Especiales, actividades de fomento de una Cultura de Control, Asesoría y Acompañamiento, Planes de mejoramiento y atención a entes de control. </a:t>
            </a:r>
            <a:endParaRPr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0" y="31130"/>
            <a:ext cx="906902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s-CO" sz="4000" b="1" dirty="0"/>
              <a:t>Cumplimiento PAA 31/12/2021</a:t>
            </a:r>
            <a:endParaRPr sz="4000" dirty="0"/>
          </a:p>
        </p:txBody>
      </p:sp>
      <p:sp>
        <p:nvSpPr>
          <p:cNvPr id="145" name="Google Shape;145;p8"/>
          <p:cNvSpPr txBox="1">
            <a:spLocks noGrp="1"/>
          </p:cNvSpPr>
          <p:nvPr>
            <p:ph type="body" idx="1"/>
          </p:nvPr>
        </p:nvSpPr>
        <p:spPr>
          <a:xfrm>
            <a:off x="0" y="1015817"/>
            <a:ext cx="8355900" cy="56568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s-CO" dirty="0"/>
              <a:t>Presentado jefe OCI 28 diciembre de 2021. </a:t>
            </a:r>
            <a:endParaRPr dirty="0"/>
          </a:p>
          <a:p>
            <a:pPr marL="0" lvl="0" indent="0" algn="just" rtl="0">
              <a:lnSpc>
                <a:spcPct val="90000"/>
              </a:lnSpc>
              <a:spcBef>
                <a:spcPts val="0"/>
              </a:spcBef>
              <a:spcAft>
                <a:spcPts val="0"/>
              </a:spcAft>
              <a:buClr>
                <a:schemeClr val="dk1"/>
              </a:buClr>
              <a:buSzPts val="2800"/>
              <a:buNone/>
            </a:pPr>
            <a:endParaRPr dirty="0"/>
          </a:p>
          <a:p>
            <a:pPr marL="0" lvl="0" indent="0" algn="just" rtl="0">
              <a:lnSpc>
                <a:spcPct val="90000"/>
              </a:lnSpc>
              <a:spcBef>
                <a:spcPts val="0"/>
              </a:spcBef>
              <a:spcAft>
                <a:spcPts val="0"/>
              </a:spcAft>
              <a:buClr>
                <a:schemeClr val="dk1"/>
              </a:buClr>
              <a:buSzPts val="2800"/>
              <a:buNone/>
            </a:pPr>
            <a:endParaRPr dirty="0"/>
          </a:p>
          <a:p>
            <a:pPr marL="0" lvl="0" indent="0" algn="just" rtl="0">
              <a:lnSpc>
                <a:spcPct val="90000"/>
              </a:lnSpc>
              <a:spcBef>
                <a:spcPts val="1000"/>
              </a:spcBef>
              <a:spcAft>
                <a:spcPts val="0"/>
              </a:spcAft>
              <a:buClr>
                <a:srgbClr val="FF0000"/>
              </a:buClr>
              <a:buSzPts val="2800"/>
              <a:buNone/>
            </a:pPr>
            <a:endParaRPr lang="es-CO" dirty="0"/>
          </a:p>
        </p:txBody>
      </p:sp>
      <p:sp>
        <p:nvSpPr>
          <p:cNvPr id="12" name="Rectángulo 11">
            <a:extLst>
              <a:ext uri="{FF2B5EF4-FFF2-40B4-BE49-F238E27FC236}">
                <a16:creationId xmlns:a16="http://schemas.microsoft.com/office/drawing/2014/main" id="{DBF2CA42-8385-4F58-8513-0AFCA3D1D8F5}"/>
              </a:ext>
            </a:extLst>
          </p:cNvPr>
          <p:cNvSpPr/>
          <p:nvPr/>
        </p:nvSpPr>
        <p:spPr>
          <a:xfrm>
            <a:off x="224726" y="1727417"/>
            <a:ext cx="1670247" cy="509353"/>
          </a:xfrm>
          <a:prstGeom prst="rect">
            <a:avLst/>
          </a:prstGeom>
          <a:noFill/>
          <a:ln w="3810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s-CO" dirty="0">
                <a:solidFill>
                  <a:schemeClr val="tx1"/>
                </a:solidFill>
                <a:effectLst>
                  <a:outerShdw blurRad="38100" dist="38100" dir="2700000" algn="tl">
                    <a:srgbClr val="000000">
                      <a:alpha val="43137"/>
                    </a:srgbClr>
                  </a:outerShdw>
                </a:effectLst>
              </a:rPr>
              <a:t>Informes de Ley</a:t>
            </a:r>
          </a:p>
          <a:p>
            <a:pPr algn="ctr"/>
            <a:r>
              <a:rPr lang="es-CO" dirty="0">
                <a:solidFill>
                  <a:schemeClr val="tx1"/>
                </a:solidFill>
              </a:rPr>
              <a:t>37 ejecutados</a:t>
            </a:r>
            <a:endParaRPr lang="es-CO" dirty="0">
              <a:solidFill>
                <a:schemeClr val="tx1"/>
              </a:solidFill>
              <a:effectLst>
                <a:outerShdw blurRad="38100" dist="38100" dir="2700000" algn="tl">
                  <a:srgbClr val="000000">
                    <a:alpha val="43137"/>
                  </a:srgbClr>
                </a:outerShdw>
              </a:effectLst>
            </a:endParaRPr>
          </a:p>
        </p:txBody>
      </p:sp>
      <p:graphicFrame>
        <p:nvGraphicFramePr>
          <p:cNvPr id="3" name="Tabla 3">
            <a:extLst>
              <a:ext uri="{FF2B5EF4-FFF2-40B4-BE49-F238E27FC236}">
                <a16:creationId xmlns:a16="http://schemas.microsoft.com/office/drawing/2014/main" id="{9C91A504-D0A3-4AD9-A82A-144D513A9093}"/>
              </a:ext>
            </a:extLst>
          </p:cNvPr>
          <p:cNvGraphicFramePr>
            <a:graphicFrameLocks noGrp="1"/>
          </p:cNvGraphicFramePr>
          <p:nvPr>
            <p:extLst>
              <p:ext uri="{D42A27DB-BD31-4B8C-83A1-F6EECF244321}">
                <p14:modId xmlns:p14="http://schemas.microsoft.com/office/powerpoint/2010/main" val="602263315"/>
              </p:ext>
            </p:extLst>
          </p:nvPr>
        </p:nvGraphicFramePr>
        <p:xfrm>
          <a:off x="1262992" y="2437057"/>
          <a:ext cx="6543038" cy="2814320"/>
        </p:xfrm>
        <a:graphic>
          <a:graphicData uri="http://schemas.openxmlformats.org/drawingml/2006/table">
            <a:tbl>
              <a:tblPr firstRow="1" bandRow="1">
                <a:tableStyleId>{1F8FEEE7-6C86-408D-9B0D-B8F2A133928B}</a:tableStyleId>
              </a:tblPr>
              <a:tblGrid>
                <a:gridCol w="1924941">
                  <a:extLst>
                    <a:ext uri="{9D8B030D-6E8A-4147-A177-3AD203B41FA5}">
                      <a16:colId xmlns:a16="http://schemas.microsoft.com/office/drawing/2014/main" val="249007333"/>
                    </a:ext>
                  </a:extLst>
                </a:gridCol>
                <a:gridCol w="4618097">
                  <a:extLst>
                    <a:ext uri="{9D8B030D-6E8A-4147-A177-3AD203B41FA5}">
                      <a16:colId xmlns:a16="http://schemas.microsoft.com/office/drawing/2014/main" val="1022508118"/>
                    </a:ext>
                  </a:extLst>
                </a:gridCol>
              </a:tblGrid>
              <a:tr h="149261">
                <a:tc>
                  <a:txBody>
                    <a:bodyPr/>
                    <a:lstStyle/>
                    <a:p>
                      <a:pPr algn="ctr"/>
                      <a:r>
                        <a:rPr lang="es-CO" b="1" dirty="0"/>
                        <a:t>Informe</a:t>
                      </a:r>
                    </a:p>
                  </a:txBody>
                  <a:tcPr anchor="ctr">
                    <a:solidFill>
                      <a:schemeClr val="tx2"/>
                    </a:solidFill>
                  </a:tcPr>
                </a:tc>
                <a:tc>
                  <a:txBody>
                    <a:bodyPr/>
                    <a:lstStyle/>
                    <a:p>
                      <a:pPr marL="0" indent="0" algn="ctr">
                        <a:buFont typeface="Arial" panose="020B0604020202020204" pitchFamily="34" charset="0"/>
                        <a:buNone/>
                      </a:pPr>
                      <a:r>
                        <a:rPr lang="es-CO" sz="1400" b="1" dirty="0">
                          <a:latin typeface="Arial Nova" panose="020B0504020202020204"/>
                        </a:rPr>
                        <a:t>Algunos aspectos por mejorar</a:t>
                      </a:r>
                      <a:endParaRPr lang="es-CO" b="1" dirty="0"/>
                    </a:p>
                  </a:txBody>
                  <a:tcPr anchor="ctr">
                    <a:solidFill>
                      <a:schemeClr val="tx2"/>
                    </a:solidFill>
                  </a:tcPr>
                </a:tc>
                <a:extLst>
                  <a:ext uri="{0D108BD9-81ED-4DB2-BD59-A6C34878D82A}">
                    <a16:rowId xmlns:a16="http://schemas.microsoft.com/office/drawing/2014/main" val="1301231273"/>
                  </a:ext>
                </a:extLst>
              </a:tr>
              <a:tr h="370840">
                <a:tc>
                  <a:txBody>
                    <a:bodyPr/>
                    <a:lstStyle/>
                    <a:p>
                      <a:pPr algn="ctr"/>
                      <a:r>
                        <a:rPr lang="es-CO" dirty="0"/>
                        <a:t>Austeridad en el Gasto</a:t>
                      </a:r>
                    </a:p>
                  </a:txBody>
                  <a:tcPr anchor="ctr"/>
                </a:tc>
                <a:tc>
                  <a:txBody>
                    <a:bodyPr/>
                    <a:lstStyle/>
                    <a:p>
                      <a:pPr marL="285750" indent="-285750" algn="l">
                        <a:buFont typeface="Arial" panose="020B0604020202020204" pitchFamily="34" charset="0"/>
                        <a:buChar char="•"/>
                      </a:pPr>
                      <a:r>
                        <a:rPr lang="es-ES" sz="1400" dirty="0">
                          <a:latin typeface="Arial Nova" panose="020B0504020202020204"/>
                        </a:rPr>
                        <a:t>Transmisión del conocimiento </a:t>
                      </a:r>
                    </a:p>
                    <a:p>
                      <a:pPr marL="285750" indent="-285750" algn="l">
                        <a:buFont typeface="Arial" panose="020B0604020202020204" pitchFamily="34" charset="0"/>
                        <a:buChar char="•"/>
                      </a:pPr>
                      <a:r>
                        <a:rPr lang="es-CO" dirty="0"/>
                        <a:t>Uso estricto de la caja menor</a:t>
                      </a:r>
                    </a:p>
                    <a:p>
                      <a:pPr marL="285750" indent="-285750" algn="l">
                        <a:buFont typeface="Arial" panose="020B0604020202020204" pitchFamily="34" charset="0"/>
                        <a:buChar char="•"/>
                      </a:pPr>
                      <a:r>
                        <a:rPr lang="es-CO" dirty="0"/>
                        <a:t>Metas cuantificables y verificables</a:t>
                      </a:r>
                    </a:p>
                  </a:txBody>
                  <a:tcPr anchor="ctr"/>
                </a:tc>
                <a:extLst>
                  <a:ext uri="{0D108BD9-81ED-4DB2-BD59-A6C34878D82A}">
                    <a16:rowId xmlns:a16="http://schemas.microsoft.com/office/drawing/2014/main" val="177571816"/>
                  </a:ext>
                </a:extLst>
              </a:tr>
              <a:tr h="370840">
                <a:tc>
                  <a:txBody>
                    <a:bodyPr/>
                    <a:lstStyle/>
                    <a:p>
                      <a:pPr algn="ctr"/>
                      <a:r>
                        <a:rPr lang="es-CO" dirty="0"/>
                        <a:t>Control Interno Contable</a:t>
                      </a:r>
                    </a:p>
                  </a:txBody>
                  <a:tcPr anchor="ctr"/>
                </a:tc>
                <a:tc>
                  <a:txBody>
                    <a:bodyPr/>
                    <a:lstStyle/>
                    <a:p>
                      <a:pPr marL="285750" indent="-285750" algn="l">
                        <a:buFont typeface="Arial" panose="020B0604020202020204" pitchFamily="34" charset="0"/>
                        <a:buChar char="•"/>
                      </a:pPr>
                      <a:r>
                        <a:rPr lang="es-CO" dirty="0"/>
                        <a:t>Aprobación de los procedimientos en revisión</a:t>
                      </a:r>
                    </a:p>
                    <a:p>
                      <a:pPr marL="285750" indent="-285750" algn="l">
                        <a:buFont typeface="Arial" panose="020B0604020202020204" pitchFamily="34" charset="0"/>
                        <a:buChar char="•"/>
                      </a:pPr>
                      <a:r>
                        <a:rPr lang="es-CO" dirty="0"/>
                        <a:t>Autoevaluación controles mapa de riesgos</a:t>
                      </a:r>
                    </a:p>
                  </a:txBody>
                  <a:tcPr anchor="ctr"/>
                </a:tc>
                <a:extLst>
                  <a:ext uri="{0D108BD9-81ED-4DB2-BD59-A6C34878D82A}">
                    <a16:rowId xmlns:a16="http://schemas.microsoft.com/office/drawing/2014/main" val="630532448"/>
                  </a:ext>
                </a:extLst>
              </a:tr>
              <a:tr h="370840">
                <a:tc>
                  <a:txBody>
                    <a:bodyPr/>
                    <a:lstStyle/>
                    <a:p>
                      <a:pPr algn="ctr"/>
                      <a:r>
                        <a:rPr lang="es-CO" dirty="0"/>
                        <a:t>SIPROJ Web</a:t>
                      </a:r>
                    </a:p>
                  </a:txBody>
                  <a:tcPr anchor="ctr"/>
                </a:tc>
                <a:tc>
                  <a:txBody>
                    <a:bodyPr/>
                    <a:lstStyle/>
                    <a:p>
                      <a:pPr marL="285750" indent="-285750" algn="l">
                        <a:buFont typeface="Arial" panose="020B0604020202020204" pitchFamily="34" charset="0"/>
                        <a:buChar char="•"/>
                      </a:pPr>
                      <a:r>
                        <a:rPr lang="es-CO" dirty="0"/>
                        <a:t>Actualización de la información de los procesos</a:t>
                      </a:r>
                    </a:p>
                    <a:p>
                      <a:pPr marL="285750" indent="-285750" algn="l">
                        <a:buFont typeface="Arial" panose="020B0604020202020204" pitchFamily="34" charset="0"/>
                        <a:buChar char="•"/>
                      </a:pPr>
                      <a:r>
                        <a:rPr lang="es-CO" dirty="0"/>
                        <a:t>Inconsistencia en la información reportada</a:t>
                      </a:r>
                    </a:p>
                  </a:txBody>
                  <a:tcPr anchor="ctr"/>
                </a:tc>
                <a:extLst>
                  <a:ext uri="{0D108BD9-81ED-4DB2-BD59-A6C34878D82A}">
                    <a16:rowId xmlns:a16="http://schemas.microsoft.com/office/drawing/2014/main" val="1984552035"/>
                  </a:ext>
                </a:extLst>
              </a:tr>
              <a:tr h="370840">
                <a:tc>
                  <a:txBody>
                    <a:bodyPr/>
                    <a:lstStyle/>
                    <a:p>
                      <a:pPr algn="ctr"/>
                      <a:r>
                        <a:rPr lang="es-CO" dirty="0"/>
                        <a:t>Acción de Repetición</a:t>
                      </a:r>
                    </a:p>
                  </a:txBody>
                  <a:tcPr anchor="ctr"/>
                </a:tc>
                <a:tc>
                  <a:txBody>
                    <a:bodyPr/>
                    <a:lstStyle/>
                    <a:p>
                      <a:pPr marL="285750" indent="-285750" algn="l">
                        <a:buFont typeface="Arial" panose="020B0604020202020204" pitchFamily="34" charset="0"/>
                        <a:buChar char="•"/>
                      </a:pPr>
                      <a:r>
                        <a:rPr lang="es-CO" dirty="0"/>
                        <a:t>Frecuencia reuniones del Comité</a:t>
                      </a:r>
                    </a:p>
                  </a:txBody>
                  <a:tcPr anchor="ctr"/>
                </a:tc>
                <a:extLst>
                  <a:ext uri="{0D108BD9-81ED-4DB2-BD59-A6C34878D82A}">
                    <a16:rowId xmlns:a16="http://schemas.microsoft.com/office/drawing/2014/main" val="1791432395"/>
                  </a:ext>
                </a:extLst>
              </a:tr>
              <a:tr h="370840">
                <a:tc>
                  <a:txBody>
                    <a:bodyPr/>
                    <a:lstStyle/>
                    <a:p>
                      <a:pPr algn="ctr"/>
                      <a:r>
                        <a:rPr lang="es-CO" dirty="0"/>
                        <a:t>Hurto Bicicletas</a:t>
                      </a:r>
                    </a:p>
                  </a:txBody>
                  <a:tcPr anchor="ctr"/>
                </a:tc>
                <a:tc>
                  <a:txBody>
                    <a:bodyPr/>
                    <a:lstStyle/>
                    <a:p>
                      <a:pPr marL="285750" indent="-285750" algn="l">
                        <a:buFont typeface="Arial" panose="020B0604020202020204" pitchFamily="34" charset="0"/>
                        <a:buChar char="•"/>
                      </a:pPr>
                      <a:r>
                        <a:rPr lang="es-CO" dirty="0"/>
                        <a:t>Oportunidad reclamación a la aseguradora</a:t>
                      </a:r>
                    </a:p>
                  </a:txBody>
                  <a:tcPr anchor="ctr"/>
                </a:tc>
                <a:extLst>
                  <a:ext uri="{0D108BD9-81ED-4DB2-BD59-A6C34878D82A}">
                    <a16:rowId xmlns:a16="http://schemas.microsoft.com/office/drawing/2014/main" val="4043181517"/>
                  </a:ext>
                </a:extLst>
              </a:tr>
            </a:tbl>
          </a:graphicData>
        </a:graphic>
      </p:graphicFrame>
    </p:spTree>
    <p:extLst>
      <p:ext uri="{BB962C8B-B14F-4D97-AF65-F5344CB8AC3E}">
        <p14:creationId xmlns:p14="http://schemas.microsoft.com/office/powerpoint/2010/main" val="1743582107"/>
      </p:ext>
    </p:extLst>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1809</Words>
  <Application>Microsoft Office PowerPoint</Application>
  <PresentationFormat>Presentación en pantalla (4:3)</PresentationFormat>
  <Paragraphs>264</Paragraphs>
  <Slides>19</Slides>
  <Notes>19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Calibri</vt:lpstr>
      <vt:lpstr>Century Gothic</vt:lpstr>
      <vt:lpstr>Arial Nova</vt:lpstr>
      <vt:lpstr>Noto Sans Symbols</vt:lpstr>
      <vt:lpstr>Arial</vt:lpstr>
      <vt:lpstr>Tema de Office</vt:lpstr>
      <vt:lpstr>Comité Institucional de Coordinación de Control Interno No.1  Enero 25 de 2022</vt:lpstr>
      <vt:lpstr>ORDEN DEL DÍA</vt:lpstr>
      <vt:lpstr>Aspectos Inherentes a Control Interno</vt:lpstr>
      <vt:lpstr>Aspectos Inherentes a Control Interno</vt:lpstr>
      <vt:lpstr>Aspectos Inherentes a Control Interno</vt:lpstr>
      <vt:lpstr>Aspectos Inherentes a Control Interno</vt:lpstr>
      <vt:lpstr>Aspectos Inherentes a Control Interno</vt:lpstr>
      <vt:lpstr>Cumplimiento PAA 31/12/2021</vt:lpstr>
      <vt:lpstr>Cumplimiento PAA 31/12/2021</vt:lpstr>
      <vt:lpstr>Cumplimiento PAA 31/12/2021</vt:lpstr>
      <vt:lpstr>Cumplimiento PAA 31/12/2021</vt:lpstr>
      <vt:lpstr>Plan de Mejoramiento Entes Externos </vt:lpstr>
      <vt:lpstr>Plan de Mejoramiento Entes Externos</vt:lpstr>
      <vt:lpstr>Plan de Mejoramiento Entes Externos</vt:lpstr>
      <vt:lpstr>Plan de Mejoramiento Entes Externos</vt:lpstr>
      <vt:lpstr>Sistema de Control Interno del IDRD 31/12/2021</vt:lpstr>
      <vt:lpstr>3. Aprobación Plan Anual de Auditoría Vigencia 2022 </vt:lpstr>
      <vt:lpstr>4. Política de Riesgos y Gestión de Riesgos IDRD</vt:lpstr>
      <vt:lpstr>6. Varios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Comité Institucional de Coordinación de Control Interno No.1  Enero 25 de 2022</dc:title>
  <dc:creator>Gloria Rocio Hernandez Duarte</dc:creator>
  <cp:lastModifiedBy>Soporte Técnico</cp:lastModifiedBy>
  <cp:revision>11</cp:revision>
  <dcterms:created xsi:type="dcterms:W3CDTF">2020-01-07T20:33:32Z</dcterms:created>
  <dcterms:modified xsi:type="dcterms:W3CDTF">2022-05-16T20:19:40Z</dcterms:modified>
</cp:coreProperties>
</file>